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to Serif Bold" charset="1" panose="02020800060500020200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1"/>
    </p:embeddedFont>
    <p:embeddedFont>
      <p:font typeface="Noto Serif" charset="1" panose="02020600060500020200"/>
      <p:regular r:id="rId27"/>
    </p:embeddedFont>
    <p:embeddedFont>
      <p:font typeface="Consolas" charset="1" panose="020B0609020204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7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176439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Crop Disease Detection using Deep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297389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Python + PyTorch Based AI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012805"/>
            <a:ext cx="9445526" cy="133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3287" b="true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Presented by: Udita Sarkar Chandrabindu</a:t>
            </a:r>
          </a:p>
          <a:p>
            <a:pPr algn="l">
              <a:lnSpc>
                <a:spcPts val="5353"/>
              </a:lnSpc>
            </a:pPr>
            <a:r>
              <a:rPr lang="en-US" sz="3287" b="true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Course: CIT-316 (AI Project)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439292"/>
            <a:chOff x="0" y="0"/>
            <a:chExt cx="24384000" cy="325239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252343"/>
            </a:xfrm>
            <a:custGeom>
              <a:avLst/>
              <a:gdLst/>
              <a:ahLst/>
              <a:cxnLst/>
              <a:rect r="r" b="b" t="t" l="l"/>
              <a:pathLst>
                <a:path h="325234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252343"/>
                  </a:lnTo>
                  <a:lnTo>
                    <a:pt x="0" y="325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" t="0" r="-18" b="-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50379" y="2815232"/>
            <a:ext cx="11512004" cy="599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Conclusion: Advancing Agricultural Productivity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0379" y="3627090"/>
            <a:ext cx="16987242" cy="36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project stands as a testament to the power of AI in transforming agriculture.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5616" y="4195316"/>
            <a:ext cx="8410278" cy="2139851"/>
            <a:chOff x="0" y="0"/>
            <a:chExt cx="11213703" cy="28531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1201019" cy="2840355"/>
            </a:xfrm>
            <a:custGeom>
              <a:avLst/>
              <a:gdLst/>
              <a:ahLst/>
              <a:cxnLst/>
              <a:rect r="r" b="b" t="t" l="l"/>
              <a:pathLst>
                <a:path h="2840355" w="11201019">
                  <a:moveTo>
                    <a:pt x="0" y="223012"/>
                  </a:moveTo>
                  <a:cubicBezTo>
                    <a:pt x="0" y="99822"/>
                    <a:pt x="100203" y="0"/>
                    <a:pt x="223774" y="0"/>
                  </a:cubicBezTo>
                  <a:lnTo>
                    <a:pt x="10977245" y="0"/>
                  </a:lnTo>
                  <a:cubicBezTo>
                    <a:pt x="11100815" y="0"/>
                    <a:pt x="11201019" y="99822"/>
                    <a:pt x="11201019" y="223012"/>
                  </a:cubicBezTo>
                  <a:lnTo>
                    <a:pt x="11201019" y="2617343"/>
                  </a:lnTo>
                  <a:cubicBezTo>
                    <a:pt x="11201019" y="2740533"/>
                    <a:pt x="11100815" y="2840355"/>
                    <a:pt x="10977245" y="2840355"/>
                  </a:cubicBezTo>
                  <a:lnTo>
                    <a:pt x="223774" y="2840355"/>
                  </a:lnTo>
                  <a:cubicBezTo>
                    <a:pt x="100203" y="2840482"/>
                    <a:pt x="0" y="2740533"/>
                    <a:pt x="0" y="2617343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13719" cy="2853055"/>
            </a:xfrm>
            <a:custGeom>
              <a:avLst/>
              <a:gdLst/>
              <a:ahLst/>
              <a:cxnLst/>
              <a:rect r="r" b="b" t="t" l="l"/>
              <a:pathLst>
                <a:path h="2853055" w="11213719">
                  <a:moveTo>
                    <a:pt x="0" y="229362"/>
                  </a:moveTo>
                  <a:cubicBezTo>
                    <a:pt x="0" y="102616"/>
                    <a:pt x="102997" y="0"/>
                    <a:pt x="230124" y="0"/>
                  </a:cubicBezTo>
                  <a:lnTo>
                    <a:pt x="10983595" y="0"/>
                  </a:lnTo>
                  <a:lnTo>
                    <a:pt x="10983595" y="6350"/>
                  </a:lnTo>
                  <a:lnTo>
                    <a:pt x="10983595" y="0"/>
                  </a:lnTo>
                  <a:cubicBezTo>
                    <a:pt x="11110722" y="0"/>
                    <a:pt x="11213719" y="102616"/>
                    <a:pt x="11213719" y="229362"/>
                  </a:cubicBezTo>
                  <a:lnTo>
                    <a:pt x="11207369" y="229362"/>
                  </a:lnTo>
                  <a:lnTo>
                    <a:pt x="11213719" y="229362"/>
                  </a:lnTo>
                  <a:lnTo>
                    <a:pt x="11213719" y="2623693"/>
                  </a:lnTo>
                  <a:lnTo>
                    <a:pt x="11207369" y="2623693"/>
                  </a:lnTo>
                  <a:lnTo>
                    <a:pt x="11213719" y="2623693"/>
                  </a:lnTo>
                  <a:cubicBezTo>
                    <a:pt x="11213719" y="2750439"/>
                    <a:pt x="11110722" y="2853055"/>
                    <a:pt x="10983595" y="2853055"/>
                  </a:cubicBezTo>
                  <a:lnTo>
                    <a:pt x="10983595" y="2846705"/>
                  </a:lnTo>
                  <a:lnTo>
                    <a:pt x="10983595" y="2853055"/>
                  </a:lnTo>
                  <a:lnTo>
                    <a:pt x="230124" y="2853055"/>
                  </a:lnTo>
                  <a:lnTo>
                    <a:pt x="230124" y="2846705"/>
                  </a:lnTo>
                  <a:lnTo>
                    <a:pt x="230124" y="2853055"/>
                  </a:lnTo>
                  <a:cubicBezTo>
                    <a:pt x="102997" y="2853182"/>
                    <a:pt x="0" y="2750439"/>
                    <a:pt x="0" y="2623693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2623693"/>
                  </a:lnTo>
                  <a:lnTo>
                    <a:pt x="6350" y="2623693"/>
                  </a:lnTo>
                  <a:lnTo>
                    <a:pt x="12700" y="2623693"/>
                  </a:lnTo>
                  <a:cubicBezTo>
                    <a:pt x="12700" y="2743327"/>
                    <a:pt x="109982" y="2840355"/>
                    <a:pt x="230124" y="2840355"/>
                  </a:cubicBezTo>
                  <a:lnTo>
                    <a:pt x="10983595" y="2840355"/>
                  </a:lnTo>
                  <a:cubicBezTo>
                    <a:pt x="11103737" y="2840355"/>
                    <a:pt x="11201019" y="2743327"/>
                    <a:pt x="11201019" y="2623693"/>
                  </a:cubicBezTo>
                  <a:lnTo>
                    <a:pt x="11201019" y="229362"/>
                  </a:lnTo>
                  <a:cubicBezTo>
                    <a:pt x="11201019" y="109728"/>
                    <a:pt x="11103737" y="12700"/>
                    <a:pt x="10983595" y="12700"/>
                  </a:cubicBezTo>
                  <a:lnTo>
                    <a:pt x="230124" y="12700"/>
                  </a:lnTo>
                  <a:lnTo>
                    <a:pt x="230124" y="6350"/>
                  </a:lnTo>
                  <a:lnTo>
                    <a:pt x="230124" y="12700"/>
                  </a:lnTo>
                  <a:cubicBezTo>
                    <a:pt x="109982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45641" y="4395341"/>
            <a:ext cx="557510" cy="557510"/>
            <a:chOff x="0" y="0"/>
            <a:chExt cx="743347" cy="743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3331" cy="743331"/>
            </a:xfrm>
            <a:custGeom>
              <a:avLst/>
              <a:gdLst/>
              <a:ahLst/>
              <a:cxnLst/>
              <a:rect r="r" b="b" t="t" l="l"/>
              <a:pathLst>
                <a:path h="743331" w="743331">
                  <a:moveTo>
                    <a:pt x="0" y="371729"/>
                  </a:moveTo>
                  <a:cubicBezTo>
                    <a:pt x="0" y="166370"/>
                    <a:pt x="166370" y="0"/>
                    <a:pt x="371729" y="0"/>
                  </a:cubicBezTo>
                  <a:cubicBezTo>
                    <a:pt x="577088" y="0"/>
                    <a:pt x="743331" y="166370"/>
                    <a:pt x="743331" y="371729"/>
                  </a:cubicBezTo>
                  <a:cubicBezTo>
                    <a:pt x="743331" y="577088"/>
                    <a:pt x="576961" y="743331"/>
                    <a:pt x="371729" y="743331"/>
                  </a:cubicBezTo>
                  <a:cubicBezTo>
                    <a:pt x="166497" y="743331"/>
                    <a:pt x="0" y="576961"/>
                    <a:pt x="0" y="37172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998935" y="4548634"/>
            <a:ext cx="250775" cy="250775"/>
          </a:xfrm>
          <a:custGeom>
            <a:avLst/>
            <a:gdLst/>
            <a:ahLst/>
            <a:cxnLst/>
            <a:rect r="r" b="b" t="t" l="l"/>
            <a:pathLst>
              <a:path h="250775" w="250775">
                <a:moveTo>
                  <a:pt x="0" y="0"/>
                </a:moveTo>
                <a:lnTo>
                  <a:pt x="250775" y="0"/>
                </a:lnTo>
                <a:lnTo>
                  <a:pt x="250775" y="250775"/>
                </a:lnTo>
                <a:lnTo>
                  <a:pt x="0" y="250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4814" r="0" b="-1481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5641" y="5138589"/>
            <a:ext cx="3407866" cy="2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Successful Disease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5641" y="5473750"/>
            <a:ext cx="8010227" cy="36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Demonstrates effective and accurate crop disease identification using deep learning.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32106" y="4195316"/>
            <a:ext cx="8410278" cy="2139851"/>
            <a:chOff x="0" y="0"/>
            <a:chExt cx="11213703" cy="28531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1201019" cy="2840355"/>
            </a:xfrm>
            <a:custGeom>
              <a:avLst/>
              <a:gdLst/>
              <a:ahLst/>
              <a:cxnLst/>
              <a:rect r="r" b="b" t="t" l="l"/>
              <a:pathLst>
                <a:path h="2840355" w="11201019">
                  <a:moveTo>
                    <a:pt x="0" y="223012"/>
                  </a:moveTo>
                  <a:cubicBezTo>
                    <a:pt x="0" y="99822"/>
                    <a:pt x="100203" y="0"/>
                    <a:pt x="223774" y="0"/>
                  </a:cubicBezTo>
                  <a:lnTo>
                    <a:pt x="10977245" y="0"/>
                  </a:lnTo>
                  <a:cubicBezTo>
                    <a:pt x="11100815" y="0"/>
                    <a:pt x="11201019" y="99822"/>
                    <a:pt x="11201019" y="223012"/>
                  </a:cubicBezTo>
                  <a:lnTo>
                    <a:pt x="11201019" y="2617343"/>
                  </a:lnTo>
                  <a:cubicBezTo>
                    <a:pt x="11201019" y="2740533"/>
                    <a:pt x="11100815" y="2840355"/>
                    <a:pt x="10977245" y="2840355"/>
                  </a:cubicBezTo>
                  <a:lnTo>
                    <a:pt x="223774" y="2840355"/>
                  </a:lnTo>
                  <a:cubicBezTo>
                    <a:pt x="100203" y="2840482"/>
                    <a:pt x="0" y="2740533"/>
                    <a:pt x="0" y="2617343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13719" cy="2853055"/>
            </a:xfrm>
            <a:custGeom>
              <a:avLst/>
              <a:gdLst/>
              <a:ahLst/>
              <a:cxnLst/>
              <a:rect r="r" b="b" t="t" l="l"/>
              <a:pathLst>
                <a:path h="2853055" w="11213719">
                  <a:moveTo>
                    <a:pt x="0" y="229362"/>
                  </a:moveTo>
                  <a:cubicBezTo>
                    <a:pt x="0" y="102616"/>
                    <a:pt x="102997" y="0"/>
                    <a:pt x="230124" y="0"/>
                  </a:cubicBezTo>
                  <a:lnTo>
                    <a:pt x="10983595" y="0"/>
                  </a:lnTo>
                  <a:lnTo>
                    <a:pt x="10983595" y="6350"/>
                  </a:lnTo>
                  <a:lnTo>
                    <a:pt x="10983595" y="0"/>
                  </a:lnTo>
                  <a:cubicBezTo>
                    <a:pt x="11110722" y="0"/>
                    <a:pt x="11213719" y="102616"/>
                    <a:pt x="11213719" y="229362"/>
                  </a:cubicBezTo>
                  <a:lnTo>
                    <a:pt x="11207369" y="229362"/>
                  </a:lnTo>
                  <a:lnTo>
                    <a:pt x="11213719" y="229362"/>
                  </a:lnTo>
                  <a:lnTo>
                    <a:pt x="11213719" y="2623693"/>
                  </a:lnTo>
                  <a:lnTo>
                    <a:pt x="11207369" y="2623693"/>
                  </a:lnTo>
                  <a:lnTo>
                    <a:pt x="11213719" y="2623693"/>
                  </a:lnTo>
                  <a:cubicBezTo>
                    <a:pt x="11213719" y="2750439"/>
                    <a:pt x="11110722" y="2853055"/>
                    <a:pt x="10983595" y="2853055"/>
                  </a:cubicBezTo>
                  <a:lnTo>
                    <a:pt x="10983595" y="2846705"/>
                  </a:lnTo>
                  <a:lnTo>
                    <a:pt x="10983595" y="2853055"/>
                  </a:lnTo>
                  <a:lnTo>
                    <a:pt x="230124" y="2853055"/>
                  </a:lnTo>
                  <a:lnTo>
                    <a:pt x="230124" y="2846705"/>
                  </a:lnTo>
                  <a:lnTo>
                    <a:pt x="230124" y="2853055"/>
                  </a:lnTo>
                  <a:cubicBezTo>
                    <a:pt x="102997" y="2853182"/>
                    <a:pt x="0" y="2750439"/>
                    <a:pt x="0" y="2623693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2623693"/>
                  </a:lnTo>
                  <a:lnTo>
                    <a:pt x="6350" y="2623693"/>
                  </a:lnTo>
                  <a:lnTo>
                    <a:pt x="12700" y="2623693"/>
                  </a:lnTo>
                  <a:cubicBezTo>
                    <a:pt x="12700" y="2743327"/>
                    <a:pt x="109982" y="2840355"/>
                    <a:pt x="230124" y="2840355"/>
                  </a:cubicBezTo>
                  <a:lnTo>
                    <a:pt x="10983595" y="2840355"/>
                  </a:lnTo>
                  <a:cubicBezTo>
                    <a:pt x="11103737" y="2840355"/>
                    <a:pt x="11201019" y="2743327"/>
                    <a:pt x="11201019" y="2623693"/>
                  </a:cubicBezTo>
                  <a:lnTo>
                    <a:pt x="11201019" y="229362"/>
                  </a:lnTo>
                  <a:cubicBezTo>
                    <a:pt x="11201019" y="109728"/>
                    <a:pt x="11103737" y="12700"/>
                    <a:pt x="10983595" y="12700"/>
                  </a:cubicBezTo>
                  <a:lnTo>
                    <a:pt x="230124" y="12700"/>
                  </a:lnTo>
                  <a:lnTo>
                    <a:pt x="230124" y="6350"/>
                  </a:lnTo>
                  <a:lnTo>
                    <a:pt x="230124" y="12700"/>
                  </a:lnTo>
                  <a:cubicBezTo>
                    <a:pt x="109982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432131" y="4395341"/>
            <a:ext cx="557510" cy="557510"/>
            <a:chOff x="0" y="0"/>
            <a:chExt cx="743347" cy="7433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3331" cy="743331"/>
            </a:xfrm>
            <a:custGeom>
              <a:avLst/>
              <a:gdLst/>
              <a:ahLst/>
              <a:cxnLst/>
              <a:rect r="r" b="b" t="t" l="l"/>
              <a:pathLst>
                <a:path h="743331" w="743331">
                  <a:moveTo>
                    <a:pt x="0" y="371729"/>
                  </a:moveTo>
                  <a:cubicBezTo>
                    <a:pt x="0" y="166370"/>
                    <a:pt x="166370" y="0"/>
                    <a:pt x="371729" y="0"/>
                  </a:cubicBezTo>
                  <a:cubicBezTo>
                    <a:pt x="577088" y="0"/>
                    <a:pt x="743331" y="166370"/>
                    <a:pt x="743331" y="371729"/>
                  </a:cubicBezTo>
                  <a:cubicBezTo>
                    <a:pt x="743331" y="577088"/>
                    <a:pt x="576961" y="743331"/>
                    <a:pt x="371729" y="743331"/>
                  </a:cubicBezTo>
                  <a:cubicBezTo>
                    <a:pt x="166497" y="743331"/>
                    <a:pt x="0" y="576961"/>
                    <a:pt x="0" y="37172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585424" y="4548634"/>
            <a:ext cx="250775" cy="250775"/>
          </a:xfrm>
          <a:custGeom>
            <a:avLst/>
            <a:gdLst/>
            <a:ahLst/>
            <a:cxnLst/>
            <a:rect r="r" b="b" t="t" l="l"/>
            <a:pathLst>
              <a:path h="250775" w="250775">
                <a:moveTo>
                  <a:pt x="0" y="0"/>
                </a:moveTo>
                <a:lnTo>
                  <a:pt x="250775" y="0"/>
                </a:lnTo>
                <a:lnTo>
                  <a:pt x="250775" y="250775"/>
                </a:lnTo>
                <a:lnTo>
                  <a:pt x="0" y="250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51" t="0" r="-185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32131" y="5138589"/>
            <a:ext cx="3559671" cy="2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PyTorch &amp; Tkinter Integration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2131" y="5473750"/>
            <a:ext cx="8010228" cy="66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Highlights a robust development stack for both backend AI processing and frontend user interaction.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45616" y="6511379"/>
            <a:ext cx="8410278" cy="2139851"/>
            <a:chOff x="0" y="0"/>
            <a:chExt cx="11213703" cy="28531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11201019" cy="2840355"/>
            </a:xfrm>
            <a:custGeom>
              <a:avLst/>
              <a:gdLst/>
              <a:ahLst/>
              <a:cxnLst/>
              <a:rect r="r" b="b" t="t" l="l"/>
              <a:pathLst>
                <a:path h="2840355" w="11201019">
                  <a:moveTo>
                    <a:pt x="0" y="223012"/>
                  </a:moveTo>
                  <a:cubicBezTo>
                    <a:pt x="0" y="99822"/>
                    <a:pt x="100203" y="0"/>
                    <a:pt x="223774" y="0"/>
                  </a:cubicBezTo>
                  <a:lnTo>
                    <a:pt x="10977245" y="0"/>
                  </a:lnTo>
                  <a:cubicBezTo>
                    <a:pt x="11100815" y="0"/>
                    <a:pt x="11201019" y="99822"/>
                    <a:pt x="11201019" y="223012"/>
                  </a:cubicBezTo>
                  <a:lnTo>
                    <a:pt x="11201019" y="2617343"/>
                  </a:lnTo>
                  <a:cubicBezTo>
                    <a:pt x="11201019" y="2740533"/>
                    <a:pt x="11100815" y="2840355"/>
                    <a:pt x="10977245" y="2840355"/>
                  </a:cubicBezTo>
                  <a:lnTo>
                    <a:pt x="223774" y="2840355"/>
                  </a:lnTo>
                  <a:cubicBezTo>
                    <a:pt x="100203" y="2840482"/>
                    <a:pt x="0" y="2740533"/>
                    <a:pt x="0" y="2617343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13719" cy="2853055"/>
            </a:xfrm>
            <a:custGeom>
              <a:avLst/>
              <a:gdLst/>
              <a:ahLst/>
              <a:cxnLst/>
              <a:rect r="r" b="b" t="t" l="l"/>
              <a:pathLst>
                <a:path h="2853055" w="11213719">
                  <a:moveTo>
                    <a:pt x="0" y="229362"/>
                  </a:moveTo>
                  <a:cubicBezTo>
                    <a:pt x="0" y="102616"/>
                    <a:pt x="102997" y="0"/>
                    <a:pt x="230124" y="0"/>
                  </a:cubicBezTo>
                  <a:lnTo>
                    <a:pt x="10983595" y="0"/>
                  </a:lnTo>
                  <a:lnTo>
                    <a:pt x="10983595" y="6350"/>
                  </a:lnTo>
                  <a:lnTo>
                    <a:pt x="10983595" y="0"/>
                  </a:lnTo>
                  <a:cubicBezTo>
                    <a:pt x="11110722" y="0"/>
                    <a:pt x="11213719" y="102616"/>
                    <a:pt x="11213719" y="229362"/>
                  </a:cubicBezTo>
                  <a:lnTo>
                    <a:pt x="11207369" y="229362"/>
                  </a:lnTo>
                  <a:lnTo>
                    <a:pt x="11213719" y="229362"/>
                  </a:lnTo>
                  <a:lnTo>
                    <a:pt x="11213719" y="2623693"/>
                  </a:lnTo>
                  <a:lnTo>
                    <a:pt x="11207369" y="2623693"/>
                  </a:lnTo>
                  <a:lnTo>
                    <a:pt x="11213719" y="2623693"/>
                  </a:lnTo>
                  <a:cubicBezTo>
                    <a:pt x="11213719" y="2750439"/>
                    <a:pt x="11110722" y="2853055"/>
                    <a:pt x="10983595" y="2853055"/>
                  </a:cubicBezTo>
                  <a:lnTo>
                    <a:pt x="10983595" y="2846705"/>
                  </a:lnTo>
                  <a:lnTo>
                    <a:pt x="10983595" y="2853055"/>
                  </a:lnTo>
                  <a:lnTo>
                    <a:pt x="230124" y="2853055"/>
                  </a:lnTo>
                  <a:lnTo>
                    <a:pt x="230124" y="2846705"/>
                  </a:lnTo>
                  <a:lnTo>
                    <a:pt x="230124" y="2853055"/>
                  </a:lnTo>
                  <a:cubicBezTo>
                    <a:pt x="102997" y="2853182"/>
                    <a:pt x="0" y="2750439"/>
                    <a:pt x="0" y="2623693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2623693"/>
                  </a:lnTo>
                  <a:lnTo>
                    <a:pt x="6350" y="2623693"/>
                  </a:lnTo>
                  <a:lnTo>
                    <a:pt x="12700" y="2623693"/>
                  </a:lnTo>
                  <a:cubicBezTo>
                    <a:pt x="12700" y="2743327"/>
                    <a:pt x="109982" y="2840355"/>
                    <a:pt x="230124" y="2840355"/>
                  </a:cubicBezTo>
                  <a:lnTo>
                    <a:pt x="10983595" y="2840355"/>
                  </a:lnTo>
                  <a:cubicBezTo>
                    <a:pt x="11103737" y="2840355"/>
                    <a:pt x="11201019" y="2743327"/>
                    <a:pt x="11201019" y="2623693"/>
                  </a:cubicBezTo>
                  <a:lnTo>
                    <a:pt x="11201019" y="229362"/>
                  </a:lnTo>
                  <a:cubicBezTo>
                    <a:pt x="11201019" y="109728"/>
                    <a:pt x="11103737" y="12700"/>
                    <a:pt x="10983595" y="12700"/>
                  </a:cubicBezTo>
                  <a:lnTo>
                    <a:pt x="230124" y="12700"/>
                  </a:lnTo>
                  <a:lnTo>
                    <a:pt x="230124" y="6350"/>
                  </a:lnTo>
                  <a:lnTo>
                    <a:pt x="230124" y="12700"/>
                  </a:lnTo>
                  <a:cubicBezTo>
                    <a:pt x="109982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45641" y="6711404"/>
            <a:ext cx="557510" cy="557510"/>
            <a:chOff x="0" y="0"/>
            <a:chExt cx="743347" cy="7433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43331" cy="743331"/>
            </a:xfrm>
            <a:custGeom>
              <a:avLst/>
              <a:gdLst/>
              <a:ahLst/>
              <a:cxnLst/>
              <a:rect r="r" b="b" t="t" l="l"/>
              <a:pathLst>
                <a:path h="743331" w="743331">
                  <a:moveTo>
                    <a:pt x="0" y="371729"/>
                  </a:moveTo>
                  <a:cubicBezTo>
                    <a:pt x="0" y="166370"/>
                    <a:pt x="166370" y="0"/>
                    <a:pt x="371729" y="0"/>
                  </a:cubicBezTo>
                  <a:cubicBezTo>
                    <a:pt x="577088" y="0"/>
                    <a:pt x="743331" y="166370"/>
                    <a:pt x="743331" y="371729"/>
                  </a:cubicBezTo>
                  <a:cubicBezTo>
                    <a:pt x="743331" y="577088"/>
                    <a:pt x="576961" y="743331"/>
                    <a:pt x="371729" y="743331"/>
                  </a:cubicBezTo>
                  <a:cubicBezTo>
                    <a:pt x="166497" y="743331"/>
                    <a:pt x="0" y="576961"/>
                    <a:pt x="0" y="37172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998935" y="6864697"/>
            <a:ext cx="250775" cy="250775"/>
          </a:xfrm>
          <a:custGeom>
            <a:avLst/>
            <a:gdLst/>
            <a:ahLst/>
            <a:cxnLst/>
            <a:rect r="r" b="b" t="t" l="l"/>
            <a:pathLst>
              <a:path h="250775" w="250775">
                <a:moveTo>
                  <a:pt x="0" y="0"/>
                </a:moveTo>
                <a:lnTo>
                  <a:pt x="250775" y="0"/>
                </a:lnTo>
                <a:lnTo>
                  <a:pt x="250775" y="250775"/>
                </a:lnTo>
                <a:lnTo>
                  <a:pt x="0" y="2507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8518" r="0" b="-18518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45641" y="7454653"/>
            <a:ext cx="2896940" cy="2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Inception v3's Efficiency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5641" y="7789812"/>
            <a:ext cx="8010227" cy="66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Confirms the model's suitability for this application due to its high accuracy and operational efficiency.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32106" y="6511379"/>
            <a:ext cx="8410278" cy="2139851"/>
            <a:chOff x="0" y="0"/>
            <a:chExt cx="11213703" cy="28531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11201019" cy="2840355"/>
            </a:xfrm>
            <a:custGeom>
              <a:avLst/>
              <a:gdLst/>
              <a:ahLst/>
              <a:cxnLst/>
              <a:rect r="r" b="b" t="t" l="l"/>
              <a:pathLst>
                <a:path h="2840355" w="11201019">
                  <a:moveTo>
                    <a:pt x="0" y="223012"/>
                  </a:moveTo>
                  <a:cubicBezTo>
                    <a:pt x="0" y="99822"/>
                    <a:pt x="100203" y="0"/>
                    <a:pt x="223774" y="0"/>
                  </a:cubicBezTo>
                  <a:lnTo>
                    <a:pt x="10977245" y="0"/>
                  </a:lnTo>
                  <a:cubicBezTo>
                    <a:pt x="11100815" y="0"/>
                    <a:pt x="11201019" y="99822"/>
                    <a:pt x="11201019" y="223012"/>
                  </a:cubicBezTo>
                  <a:lnTo>
                    <a:pt x="11201019" y="2617343"/>
                  </a:lnTo>
                  <a:cubicBezTo>
                    <a:pt x="11201019" y="2740533"/>
                    <a:pt x="11100815" y="2840355"/>
                    <a:pt x="10977245" y="2840355"/>
                  </a:cubicBezTo>
                  <a:lnTo>
                    <a:pt x="223774" y="2840355"/>
                  </a:lnTo>
                  <a:cubicBezTo>
                    <a:pt x="100203" y="2840482"/>
                    <a:pt x="0" y="2740533"/>
                    <a:pt x="0" y="2617343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213719" cy="2853055"/>
            </a:xfrm>
            <a:custGeom>
              <a:avLst/>
              <a:gdLst/>
              <a:ahLst/>
              <a:cxnLst/>
              <a:rect r="r" b="b" t="t" l="l"/>
              <a:pathLst>
                <a:path h="2853055" w="11213719">
                  <a:moveTo>
                    <a:pt x="0" y="229362"/>
                  </a:moveTo>
                  <a:cubicBezTo>
                    <a:pt x="0" y="102616"/>
                    <a:pt x="102997" y="0"/>
                    <a:pt x="230124" y="0"/>
                  </a:cubicBezTo>
                  <a:lnTo>
                    <a:pt x="10983595" y="0"/>
                  </a:lnTo>
                  <a:lnTo>
                    <a:pt x="10983595" y="6350"/>
                  </a:lnTo>
                  <a:lnTo>
                    <a:pt x="10983595" y="0"/>
                  </a:lnTo>
                  <a:cubicBezTo>
                    <a:pt x="11110722" y="0"/>
                    <a:pt x="11213719" y="102616"/>
                    <a:pt x="11213719" y="229362"/>
                  </a:cubicBezTo>
                  <a:lnTo>
                    <a:pt x="11207369" y="229362"/>
                  </a:lnTo>
                  <a:lnTo>
                    <a:pt x="11213719" y="229362"/>
                  </a:lnTo>
                  <a:lnTo>
                    <a:pt x="11213719" y="2623693"/>
                  </a:lnTo>
                  <a:lnTo>
                    <a:pt x="11207369" y="2623693"/>
                  </a:lnTo>
                  <a:lnTo>
                    <a:pt x="11213719" y="2623693"/>
                  </a:lnTo>
                  <a:cubicBezTo>
                    <a:pt x="11213719" y="2750439"/>
                    <a:pt x="11110722" y="2853055"/>
                    <a:pt x="10983595" y="2853055"/>
                  </a:cubicBezTo>
                  <a:lnTo>
                    <a:pt x="10983595" y="2846705"/>
                  </a:lnTo>
                  <a:lnTo>
                    <a:pt x="10983595" y="2853055"/>
                  </a:lnTo>
                  <a:lnTo>
                    <a:pt x="230124" y="2853055"/>
                  </a:lnTo>
                  <a:lnTo>
                    <a:pt x="230124" y="2846705"/>
                  </a:lnTo>
                  <a:lnTo>
                    <a:pt x="230124" y="2853055"/>
                  </a:lnTo>
                  <a:cubicBezTo>
                    <a:pt x="102997" y="2853182"/>
                    <a:pt x="0" y="2750439"/>
                    <a:pt x="0" y="2623693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2623693"/>
                  </a:lnTo>
                  <a:lnTo>
                    <a:pt x="6350" y="2623693"/>
                  </a:lnTo>
                  <a:lnTo>
                    <a:pt x="12700" y="2623693"/>
                  </a:lnTo>
                  <a:cubicBezTo>
                    <a:pt x="12700" y="2743327"/>
                    <a:pt x="109982" y="2840355"/>
                    <a:pt x="230124" y="2840355"/>
                  </a:cubicBezTo>
                  <a:lnTo>
                    <a:pt x="10983595" y="2840355"/>
                  </a:lnTo>
                  <a:cubicBezTo>
                    <a:pt x="11103737" y="2840355"/>
                    <a:pt x="11201019" y="2743327"/>
                    <a:pt x="11201019" y="2623693"/>
                  </a:cubicBezTo>
                  <a:lnTo>
                    <a:pt x="11201019" y="229362"/>
                  </a:lnTo>
                  <a:cubicBezTo>
                    <a:pt x="11201019" y="109728"/>
                    <a:pt x="11103737" y="12700"/>
                    <a:pt x="10983595" y="12700"/>
                  </a:cubicBezTo>
                  <a:lnTo>
                    <a:pt x="230124" y="12700"/>
                  </a:lnTo>
                  <a:lnTo>
                    <a:pt x="230124" y="6350"/>
                  </a:lnTo>
                  <a:lnTo>
                    <a:pt x="230124" y="12700"/>
                  </a:lnTo>
                  <a:cubicBezTo>
                    <a:pt x="109982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432131" y="6711404"/>
            <a:ext cx="557510" cy="557510"/>
            <a:chOff x="0" y="0"/>
            <a:chExt cx="743347" cy="74334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43331" cy="743331"/>
            </a:xfrm>
            <a:custGeom>
              <a:avLst/>
              <a:gdLst/>
              <a:ahLst/>
              <a:cxnLst/>
              <a:rect r="r" b="b" t="t" l="l"/>
              <a:pathLst>
                <a:path h="743331" w="743331">
                  <a:moveTo>
                    <a:pt x="0" y="371729"/>
                  </a:moveTo>
                  <a:cubicBezTo>
                    <a:pt x="0" y="166370"/>
                    <a:pt x="166370" y="0"/>
                    <a:pt x="371729" y="0"/>
                  </a:cubicBezTo>
                  <a:cubicBezTo>
                    <a:pt x="577088" y="0"/>
                    <a:pt x="743331" y="166370"/>
                    <a:pt x="743331" y="371729"/>
                  </a:cubicBezTo>
                  <a:cubicBezTo>
                    <a:pt x="743331" y="577088"/>
                    <a:pt x="576961" y="743331"/>
                    <a:pt x="371729" y="743331"/>
                  </a:cubicBezTo>
                  <a:cubicBezTo>
                    <a:pt x="166497" y="743331"/>
                    <a:pt x="0" y="576961"/>
                    <a:pt x="0" y="37172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9585424" y="6864697"/>
            <a:ext cx="250775" cy="250775"/>
          </a:xfrm>
          <a:custGeom>
            <a:avLst/>
            <a:gdLst/>
            <a:ahLst/>
            <a:cxnLst/>
            <a:rect r="r" b="b" t="t" l="l"/>
            <a:pathLst>
              <a:path h="250775" w="250775">
                <a:moveTo>
                  <a:pt x="0" y="0"/>
                </a:moveTo>
                <a:lnTo>
                  <a:pt x="250775" y="0"/>
                </a:lnTo>
                <a:lnTo>
                  <a:pt x="250775" y="250775"/>
                </a:lnTo>
                <a:lnTo>
                  <a:pt x="0" y="2507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1111" t="0" r="-11111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432131" y="7454653"/>
            <a:ext cx="2554933" cy="2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Empowering Farmers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32131" y="7789812"/>
            <a:ext cx="8010228" cy="66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Provides tools for faster, more informed decision-making, leading to improved crop health and yields.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50379" y="8788747"/>
            <a:ext cx="16987242" cy="36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Future enhancements could include incorporating more diverse datasets for broader disease coverage and developing mobile deployment options for on-the-go diagnosis.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0379" y="9431536"/>
            <a:ext cx="2787849" cy="34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388667"/>
            <a:chOff x="0" y="0"/>
            <a:chExt cx="24384000" cy="451822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518279"/>
            </a:xfrm>
            <a:custGeom>
              <a:avLst/>
              <a:gdLst/>
              <a:ahLst/>
              <a:cxnLst/>
              <a:rect r="r" b="b" t="t" l="l"/>
              <a:pathLst>
                <a:path h="451827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518279"/>
                  </a:lnTo>
                  <a:lnTo>
                    <a:pt x="0" y="4518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2" r="0" b="-3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3535" y="4724549"/>
            <a:ext cx="16326594" cy="83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Introduction: Revolutionizing Agriculture with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535" y="5861447"/>
            <a:ext cx="16480929" cy="91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project introduces an innovative AI system designed to identify crop diseases from leaf images. By leveraging a sophisticated deep learning model, it analyzes plant leaf characteristics to predict specific diseases, offering a transformative tool for modern agriculture.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786" y="7268467"/>
            <a:ext cx="16093679" cy="49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Our goal: Make farming </a:t>
            </a:r>
            <a:r>
              <a:rPr lang="en-US" sz="2000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easier, faster, and more accurate</a:t>
            </a: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using AI.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3535" y="7063829"/>
            <a:ext cx="28575" cy="993874"/>
            <a:chOff x="0" y="0"/>
            <a:chExt cx="38100" cy="1325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1325118"/>
            </a:xfrm>
            <a:custGeom>
              <a:avLst/>
              <a:gdLst/>
              <a:ahLst/>
              <a:cxnLst/>
              <a:rect r="r" b="b" t="t" l="l"/>
              <a:pathLst>
                <a:path h="1325118" w="38100">
                  <a:moveTo>
                    <a:pt x="0" y="0"/>
                  </a:moveTo>
                  <a:lnTo>
                    <a:pt x="38100" y="0"/>
                  </a:lnTo>
                  <a:lnTo>
                    <a:pt x="38100" y="1325118"/>
                  </a:lnTo>
                  <a:lnTo>
                    <a:pt x="0" y="1325118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03535" y="8262343"/>
            <a:ext cx="16480929" cy="49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All data is meticulously collected from Mendeley Data, specifically a comprehensive dataset of 23,000 entries contributed by Prem Kumar 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23925" y="712589"/>
            <a:ext cx="14497496" cy="8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Urgent Need: Why This Project Matters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3925" y="2480221"/>
            <a:ext cx="5304085" cy="3625006"/>
            <a:chOff x="0" y="0"/>
            <a:chExt cx="7072113" cy="48333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72123" cy="4833366"/>
            </a:xfrm>
            <a:custGeom>
              <a:avLst/>
              <a:gdLst/>
              <a:ahLst/>
              <a:cxnLst/>
              <a:rect r="r" b="b" t="t" l="l"/>
              <a:pathLst>
                <a:path h="4833366" w="707212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89242" y="0"/>
                  </a:lnTo>
                  <a:cubicBezTo>
                    <a:pt x="6990207" y="0"/>
                    <a:pt x="7072123" y="81915"/>
                    <a:pt x="7072123" y="182880"/>
                  </a:cubicBezTo>
                  <a:lnTo>
                    <a:pt x="7072123" y="4650486"/>
                  </a:lnTo>
                  <a:cubicBezTo>
                    <a:pt x="7072123" y="4751451"/>
                    <a:pt x="6990207" y="4833366"/>
                    <a:pt x="6889242" y="4833366"/>
                  </a:cubicBezTo>
                  <a:lnTo>
                    <a:pt x="182880" y="4833366"/>
                  </a:lnTo>
                  <a:cubicBezTo>
                    <a:pt x="81915" y="4833366"/>
                    <a:pt x="0" y="4751451"/>
                    <a:pt x="0" y="465048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23925" y="2451646"/>
            <a:ext cx="5304085" cy="114300"/>
            <a:chOff x="0" y="0"/>
            <a:chExt cx="7072113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72122" cy="152400"/>
            </a:xfrm>
            <a:custGeom>
              <a:avLst/>
              <a:gdLst/>
              <a:ahLst/>
              <a:cxnLst/>
              <a:rect r="r" b="b" t="t" l="l"/>
              <a:pathLst>
                <a:path h="152400" w="7072122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5922" y="0"/>
                  </a:lnTo>
                  <a:cubicBezTo>
                    <a:pt x="7037959" y="0"/>
                    <a:pt x="7072122" y="34163"/>
                    <a:pt x="7072122" y="76200"/>
                  </a:cubicBezTo>
                  <a:cubicBezTo>
                    <a:pt x="7072122" y="118237"/>
                    <a:pt x="7037959" y="152400"/>
                    <a:pt x="699592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179936" y="2084338"/>
            <a:ext cx="791915" cy="791915"/>
            <a:chOff x="0" y="0"/>
            <a:chExt cx="1055887" cy="10558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5878" cy="1055878"/>
            </a:xfrm>
            <a:custGeom>
              <a:avLst/>
              <a:gdLst/>
              <a:ahLst/>
              <a:cxnLst/>
              <a:rect r="r" b="b" t="t" l="l"/>
              <a:pathLst>
                <a:path h="1055878" w="1055878">
                  <a:moveTo>
                    <a:pt x="0" y="527939"/>
                  </a:moveTo>
                  <a:cubicBezTo>
                    <a:pt x="0" y="236347"/>
                    <a:pt x="236347" y="0"/>
                    <a:pt x="527939" y="0"/>
                  </a:cubicBezTo>
                  <a:cubicBezTo>
                    <a:pt x="819531" y="0"/>
                    <a:pt x="1055878" y="236347"/>
                    <a:pt x="1055878" y="527939"/>
                  </a:cubicBezTo>
                  <a:cubicBezTo>
                    <a:pt x="1055878" y="819531"/>
                    <a:pt x="819531" y="1055878"/>
                    <a:pt x="527939" y="1055878"/>
                  </a:cubicBezTo>
                  <a:cubicBezTo>
                    <a:pt x="236347" y="1055878"/>
                    <a:pt x="0" y="819531"/>
                    <a:pt x="0" y="52793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3417466" y="2321867"/>
            <a:ext cx="316706" cy="316706"/>
          </a:xfrm>
          <a:custGeom>
            <a:avLst/>
            <a:gdLst/>
            <a:ahLst/>
            <a:cxnLst/>
            <a:rect r="r" b="b" t="t" l="l"/>
            <a:pathLst>
              <a:path h="316706" w="316706">
                <a:moveTo>
                  <a:pt x="0" y="0"/>
                </a:moveTo>
                <a:lnTo>
                  <a:pt x="316706" y="0"/>
                </a:lnTo>
                <a:lnTo>
                  <a:pt x="316706" y="316707"/>
                </a:lnTo>
                <a:lnTo>
                  <a:pt x="0" y="316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411" r="0" b="-44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6372" y="3130600"/>
            <a:ext cx="4511427" cy="42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Early Detection 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6372" y="3615630"/>
            <a:ext cx="4719191" cy="178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Farmers struggle with identifying early-stage diseases, leading to significant delays in treatment and potential crop loss.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91882" y="2480221"/>
            <a:ext cx="5304085" cy="3625006"/>
            <a:chOff x="0" y="0"/>
            <a:chExt cx="7072113" cy="48333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72123" cy="4833366"/>
            </a:xfrm>
            <a:custGeom>
              <a:avLst/>
              <a:gdLst/>
              <a:ahLst/>
              <a:cxnLst/>
              <a:rect r="r" b="b" t="t" l="l"/>
              <a:pathLst>
                <a:path h="4833366" w="707212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89242" y="0"/>
                  </a:lnTo>
                  <a:cubicBezTo>
                    <a:pt x="6990207" y="0"/>
                    <a:pt x="7072123" y="81915"/>
                    <a:pt x="7072123" y="182880"/>
                  </a:cubicBezTo>
                  <a:lnTo>
                    <a:pt x="7072123" y="4650486"/>
                  </a:lnTo>
                  <a:cubicBezTo>
                    <a:pt x="7072123" y="4751451"/>
                    <a:pt x="6990207" y="4833366"/>
                    <a:pt x="6889242" y="4833366"/>
                  </a:cubicBezTo>
                  <a:lnTo>
                    <a:pt x="182880" y="4833366"/>
                  </a:lnTo>
                  <a:cubicBezTo>
                    <a:pt x="81915" y="4833366"/>
                    <a:pt x="0" y="4751451"/>
                    <a:pt x="0" y="465048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491882" y="2451646"/>
            <a:ext cx="5304085" cy="114300"/>
            <a:chOff x="0" y="0"/>
            <a:chExt cx="7072113" cy="152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72122" cy="152400"/>
            </a:xfrm>
            <a:custGeom>
              <a:avLst/>
              <a:gdLst/>
              <a:ahLst/>
              <a:cxnLst/>
              <a:rect r="r" b="b" t="t" l="l"/>
              <a:pathLst>
                <a:path h="152400" w="7072122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5922" y="0"/>
                  </a:lnTo>
                  <a:cubicBezTo>
                    <a:pt x="7037959" y="0"/>
                    <a:pt x="7072122" y="34163"/>
                    <a:pt x="7072122" y="76200"/>
                  </a:cubicBezTo>
                  <a:cubicBezTo>
                    <a:pt x="7072122" y="118237"/>
                    <a:pt x="7037959" y="152400"/>
                    <a:pt x="699592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747894" y="2084338"/>
            <a:ext cx="791915" cy="791915"/>
            <a:chOff x="0" y="0"/>
            <a:chExt cx="1055887" cy="10558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5878" cy="1055878"/>
            </a:xfrm>
            <a:custGeom>
              <a:avLst/>
              <a:gdLst/>
              <a:ahLst/>
              <a:cxnLst/>
              <a:rect r="r" b="b" t="t" l="l"/>
              <a:pathLst>
                <a:path h="1055878" w="1055878">
                  <a:moveTo>
                    <a:pt x="0" y="527939"/>
                  </a:moveTo>
                  <a:cubicBezTo>
                    <a:pt x="0" y="236347"/>
                    <a:pt x="236347" y="0"/>
                    <a:pt x="527939" y="0"/>
                  </a:cubicBezTo>
                  <a:cubicBezTo>
                    <a:pt x="819531" y="0"/>
                    <a:pt x="1055878" y="236347"/>
                    <a:pt x="1055878" y="527939"/>
                  </a:cubicBezTo>
                  <a:cubicBezTo>
                    <a:pt x="1055878" y="819531"/>
                    <a:pt x="819531" y="1055878"/>
                    <a:pt x="527939" y="1055878"/>
                  </a:cubicBezTo>
                  <a:cubicBezTo>
                    <a:pt x="236347" y="1055878"/>
                    <a:pt x="0" y="819531"/>
                    <a:pt x="0" y="52793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985424" y="2321867"/>
            <a:ext cx="316706" cy="316706"/>
          </a:xfrm>
          <a:custGeom>
            <a:avLst/>
            <a:gdLst/>
            <a:ahLst/>
            <a:cxnLst/>
            <a:rect r="r" b="b" t="t" l="l"/>
            <a:pathLst>
              <a:path h="316706" w="316706">
                <a:moveTo>
                  <a:pt x="0" y="0"/>
                </a:moveTo>
                <a:lnTo>
                  <a:pt x="316706" y="0"/>
                </a:lnTo>
                <a:lnTo>
                  <a:pt x="316706" y="316707"/>
                </a:lnTo>
                <a:lnTo>
                  <a:pt x="0" y="316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84330" y="3130600"/>
            <a:ext cx="4719191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Consequences of Misdiagnosis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84330" y="4028034"/>
            <a:ext cx="4719191" cy="178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Incorrect disease identification often results in inappropriate treatments, further exacerbating crop damage and financial losses.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59841" y="2480221"/>
            <a:ext cx="5304085" cy="3625006"/>
            <a:chOff x="0" y="0"/>
            <a:chExt cx="7072113" cy="48333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72123" cy="4833366"/>
            </a:xfrm>
            <a:custGeom>
              <a:avLst/>
              <a:gdLst/>
              <a:ahLst/>
              <a:cxnLst/>
              <a:rect r="r" b="b" t="t" l="l"/>
              <a:pathLst>
                <a:path h="4833366" w="707212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89242" y="0"/>
                  </a:lnTo>
                  <a:cubicBezTo>
                    <a:pt x="6990207" y="0"/>
                    <a:pt x="7072123" y="81915"/>
                    <a:pt x="7072123" y="182880"/>
                  </a:cubicBezTo>
                  <a:lnTo>
                    <a:pt x="7072123" y="4650486"/>
                  </a:lnTo>
                  <a:cubicBezTo>
                    <a:pt x="7072123" y="4751451"/>
                    <a:pt x="6990207" y="4833366"/>
                    <a:pt x="6889242" y="4833366"/>
                  </a:cubicBezTo>
                  <a:lnTo>
                    <a:pt x="182880" y="4833366"/>
                  </a:lnTo>
                  <a:cubicBezTo>
                    <a:pt x="81915" y="4833366"/>
                    <a:pt x="0" y="4751451"/>
                    <a:pt x="0" y="465048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059841" y="2451646"/>
            <a:ext cx="5304085" cy="114300"/>
            <a:chOff x="0" y="0"/>
            <a:chExt cx="7072113" cy="152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72122" cy="152400"/>
            </a:xfrm>
            <a:custGeom>
              <a:avLst/>
              <a:gdLst/>
              <a:ahLst/>
              <a:cxnLst/>
              <a:rect r="r" b="b" t="t" l="l"/>
              <a:pathLst>
                <a:path h="152400" w="7072122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5922" y="0"/>
                  </a:lnTo>
                  <a:cubicBezTo>
                    <a:pt x="7037959" y="0"/>
                    <a:pt x="7072122" y="34163"/>
                    <a:pt x="7072122" y="76200"/>
                  </a:cubicBezTo>
                  <a:cubicBezTo>
                    <a:pt x="7072122" y="118237"/>
                    <a:pt x="7037959" y="152400"/>
                    <a:pt x="699592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4315851" y="2084338"/>
            <a:ext cx="791915" cy="791915"/>
            <a:chOff x="0" y="0"/>
            <a:chExt cx="1055887" cy="10558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55878" cy="1055878"/>
            </a:xfrm>
            <a:custGeom>
              <a:avLst/>
              <a:gdLst/>
              <a:ahLst/>
              <a:cxnLst/>
              <a:rect r="r" b="b" t="t" l="l"/>
              <a:pathLst>
                <a:path h="1055878" w="1055878">
                  <a:moveTo>
                    <a:pt x="0" y="527939"/>
                  </a:moveTo>
                  <a:cubicBezTo>
                    <a:pt x="0" y="236347"/>
                    <a:pt x="236347" y="0"/>
                    <a:pt x="527939" y="0"/>
                  </a:cubicBezTo>
                  <a:cubicBezTo>
                    <a:pt x="819531" y="0"/>
                    <a:pt x="1055878" y="236347"/>
                    <a:pt x="1055878" y="527939"/>
                  </a:cubicBezTo>
                  <a:cubicBezTo>
                    <a:pt x="1055878" y="819531"/>
                    <a:pt x="819531" y="1055878"/>
                    <a:pt x="527939" y="1055878"/>
                  </a:cubicBezTo>
                  <a:cubicBezTo>
                    <a:pt x="236347" y="1055878"/>
                    <a:pt x="0" y="819531"/>
                    <a:pt x="0" y="52793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14553381" y="2321867"/>
            <a:ext cx="316706" cy="316706"/>
          </a:xfrm>
          <a:custGeom>
            <a:avLst/>
            <a:gdLst/>
            <a:ahLst/>
            <a:cxnLst/>
            <a:rect r="r" b="b" t="t" l="l"/>
            <a:pathLst>
              <a:path h="316706" w="316706">
                <a:moveTo>
                  <a:pt x="0" y="0"/>
                </a:moveTo>
                <a:lnTo>
                  <a:pt x="316706" y="0"/>
                </a:lnTo>
                <a:lnTo>
                  <a:pt x="316706" y="316707"/>
                </a:lnTo>
                <a:lnTo>
                  <a:pt x="0" y="31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1" t="0" r="-2941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352287" y="3130600"/>
            <a:ext cx="4719191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Inefficiency of Manual Methods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52287" y="4028034"/>
            <a:ext cx="4719191" cy="178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Traditional manual checking is time-consuming, labor-intensive, and prone to human error, hindering timely intervention.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3925" y="6764982"/>
            <a:ext cx="8088065" cy="2790230"/>
            <a:chOff x="0" y="0"/>
            <a:chExt cx="10784087" cy="372030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84078" cy="3720338"/>
            </a:xfrm>
            <a:custGeom>
              <a:avLst/>
              <a:gdLst/>
              <a:ahLst/>
              <a:cxnLst/>
              <a:rect r="r" b="b" t="t" l="l"/>
              <a:pathLst>
                <a:path h="3720338" w="1078407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1198" y="0"/>
                  </a:lnTo>
                  <a:cubicBezTo>
                    <a:pt x="10702163" y="0"/>
                    <a:pt x="10784078" y="81915"/>
                    <a:pt x="10784078" y="182880"/>
                  </a:cubicBezTo>
                  <a:lnTo>
                    <a:pt x="10784078" y="3537458"/>
                  </a:lnTo>
                  <a:cubicBezTo>
                    <a:pt x="10784078" y="3638423"/>
                    <a:pt x="10702163" y="3720338"/>
                    <a:pt x="10601198" y="3720338"/>
                  </a:cubicBezTo>
                  <a:lnTo>
                    <a:pt x="182880" y="3720338"/>
                  </a:lnTo>
                  <a:cubicBezTo>
                    <a:pt x="81915" y="3720338"/>
                    <a:pt x="0" y="3638423"/>
                    <a:pt x="0" y="3537458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923925" y="6736408"/>
            <a:ext cx="8088065" cy="114300"/>
            <a:chOff x="0" y="0"/>
            <a:chExt cx="10784087" cy="152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784078" cy="152400"/>
            </a:xfrm>
            <a:custGeom>
              <a:avLst/>
              <a:gdLst/>
              <a:ahLst/>
              <a:cxnLst/>
              <a:rect r="r" b="b" t="t" l="l"/>
              <a:pathLst>
                <a:path h="152400" w="10784078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7878" y="0"/>
                  </a:lnTo>
                  <a:cubicBezTo>
                    <a:pt x="10749915" y="0"/>
                    <a:pt x="10784078" y="34163"/>
                    <a:pt x="10784078" y="76200"/>
                  </a:cubicBezTo>
                  <a:cubicBezTo>
                    <a:pt x="10784078" y="118237"/>
                    <a:pt x="10749915" y="152400"/>
                    <a:pt x="10707878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4571925" y="6369100"/>
            <a:ext cx="791915" cy="791915"/>
            <a:chOff x="0" y="0"/>
            <a:chExt cx="1055887" cy="10558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55878" cy="1055878"/>
            </a:xfrm>
            <a:custGeom>
              <a:avLst/>
              <a:gdLst/>
              <a:ahLst/>
              <a:cxnLst/>
              <a:rect r="r" b="b" t="t" l="l"/>
              <a:pathLst>
                <a:path h="1055878" w="1055878">
                  <a:moveTo>
                    <a:pt x="0" y="527939"/>
                  </a:moveTo>
                  <a:cubicBezTo>
                    <a:pt x="0" y="236347"/>
                    <a:pt x="236347" y="0"/>
                    <a:pt x="527939" y="0"/>
                  </a:cubicBezTo>
                  <a:cubicBezTo>
                    <a:pt x="819531" y="0"/>
                    <a:pt x="1055878" y="236347"/>
                    <a:pt x="1055878" y="527939"/>
                  </a:cubicBezTo>
                  <a:cubicBezTo>
                    <a:pt x="1055878" y="819531"/>
                    <a:pt x="819531" y="1055878"/>
                    <a:pt x="527939" y="1055878"/>
                  </a:cubicBezTo>
                  <a:cubicBezTo>
                    <a:pt x="236347" y="1055878"/>
                    <a:pt x="0" y="819531"/>
                    <a:pt x="0" y="52793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4809455" y="6606629"/>
            <a:ext cx="316706" cy="316706"/>
          </a:xfrm>
          <a:custGeom>
            <a:avLst/>
            <a:gdLst/>
            <a:ahLst/>
            <a:cxnLst/>
            <a:rect r="r" b="b" t="t" l="l"/>
            <a:pathLst>
              <a:path h="316706" w="316706">
                <a:moveTo>
                  <a:pt x="0" y="0"/>
                </a:moveTo>
                <a:lnTo>
                  <a:pt x="316706" y="0"/>
                </a:lnTo>
                <a:lnTo>
                  <a:pt x="316706" y="316706"/>
                </a:lnTo>
                <a:lnTo>
                  <a:pt x="0" y="316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16372" y="7415361"/>
            <a:ext cx="3676352" cy="42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 for Rapid Accuracy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16372" y="7900392"/>
            <a:ext cx="7503170" cy="136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AI offers a powerful solution, capable of detecting diseases swiftly and accurately from visual data, empowering farmers with precise information.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75861" y="6764982"/>
            <a:ext cx="8088065" cy="2790230"/>
            <a:chOff x="0" y="0"/>
            <a:chExt cx="10784087" cy="372030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784078" cy="3720338"/>
            </a:xfrm>
            <a:custGeom>
              <a:avLst/>
              <a:gdLst/>
              <a:ahLst/>
              <a:cxnLst/>
              <a:rect r="r" b="b" t="t" l="l"/>
              <a:pathLst>
                <a:path h="3720338" w="1078407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1198" y="0"/>
                  </a:lnTo>
                  <a:cubicBezTo>
                    <a:pt x="10702163" y="0"/>
                    <a:pt x="10784078" y="81915"/>
                    <a:pt x="10784078" y="182880"/>
                  </a:cubicBezTo>
                  <a:lnTo>
                    <a:pt x="10784078" y="3537458"/>
                  </a:lnTo>
                  <a:cubicBezTo>
                    <a:pt x="10784078" y="3638423"/>
                    <a:pt x="10702163" y="3720338"/>
                    <a:pt x="10601198" y="3720338"/>
                  </a:cubicBezTo>
                  <a:lnTo>
                    <a:pt x="182880" y="3720338"/>
                  </a:lnTo>
                  <a:cubicBezTo>
                    <a:pt x="81915" y="3720338"/>
                    <a:pt x="0" y="3638423"/>
                    <a:pt x="0" y="3537458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275861" y="6736408"/>
            <a:ext cx="8088065" cy="114300"/>
            <a:chOff x="0" y="0"/>
            <a:chExt cx="10784087" cy="152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784078" cy="152400"/>
            </a:xfrm>
            <a:custGeom>
              <a:avLst/>
              <a:gdLst/>
              <a:ahLst/>
              <a:cxnLst/>
              <a:rect r="r" b="b" t="t" l="l"/>
              <a:pathLst>
                <a:path h="152400" w="10784078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7878" y="0"/>
                  </a:lnTo>
                  <a:cubicBezTo>
                    <a:pt x="10749915" y="0"/>
                    <a:pt x="10784078" y="34163"/>
                    <a:pt x="10784078" y="76200"/>
                  </a:cubicBezTo>
                  <a:cubicBezTo>
                    <a:pt x="10784078" y="118237"/>
                    <a:pt x="10749915" y="152400"/>
                    <a:pt x="10707878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2923862" y="6369100"/>
            <a:ext cx="791915" cy="791915"/>
            <a:chOff x="0" y="0"/>
            <a:chExt cx="1055887" cy="105588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55878" cy="1055878"/>
            </a:xfrm>
            <a:custGeom>
              <a:avLst/>
              <a:gdLst/>
              <a:ahLst/>
              <a:cxnLst/>
              <a:rect r="r" b="b" t="t" l="l"/>
              <a:pathLst>
                <a:path h="1055878" w="1055878">
                  <a:moveTo>
                    <a:pt x="0" y="527939"/>
                  </a:moveTo>
                  <a:cubicBezTo>
                    <a:pt x="0" y="236347"/>
                    <a:pt x="236347" y="0"/>
                    <a:pt x="527939" y="0"/>
                  </a:cubicBezTo>
                  <a:cubicBezTo>
                    <a:pt x="819531" y="0"/>
                    <a:pt x="1055878" y="236347"/>
                    <a:pt x="1055878" y="527939"/>
                  </a:cubicBezTo>
                  <a:cubicBezTo>
                    <a:pt x="1055878" y="819531"/>
                    <a:pt x="819531" y="1055878"/>
                    <a:pt x="527939" y="1055878"/>
                  </a:cubicBezTo>
                  <a:cubicBezTo>
                    <a:pt x="236347" y="1055878"/>
                    <a:pt x="0" y="819531"/>
                    <a:pt x="0" y="527939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9" id="49" descr="preencoded.png"/>
          <p:cNvSpPr/>
          <p:nvPr/>
        </p:nvSpPr>
        <p:spPr>
          <a:xfrm flipH="false" flipV="false" rot="0">
            <a:off x="13161392" y="6606629"/>
            <a:ext cx="316706" cy="316706"/>
          </a:xfrm>
          <a:custGeom>
            <a:avLst/>
            <a:gdLst/>
            <a:ahLst/>
            <a:cxnLst/>
            <a:rect r="r" b="b" t="t" l="l"/>
            <a:pathLst>
              <a:path h="316706" w="316706">
                <a:moveTo>
                  <a:pt x="0" y="0"/>
                </a:moveTo>
                <a:lnTo>
                  <a:pt x="316707" y="0"/>
                </a:lnTo>
                <a:lnTo>
                  <a:pt x="316707" y="316706"/>
                </a:lnTo>
                <a:lnTo>
                  <a:pt x="0" y="316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9568309" y="7415361"/>
            <a:ext cx="5153918" cy="42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Informed Treatment Decisions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568309" y="7900392"/>
            <a:ext cx="7503170" cy="136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With quick and accurate diagnoses, farmers can make informed decisions on the right treatment, minimizing crop loss and optimizing yields.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69739" y="595313"/>
            <a:ext cx="13369975" cy="69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Engine: PyTorch Deep Learning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9739" y="1646187"/>
            <a:ext cx="16748522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At the core of this project is </a:t>
            </a:r>
            <a:r>
              <a:rPr lang="en-US" sz="1687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PyTorch</a:t>
            </a: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a leading open-source machine learning framework renowned for its flexibility and power in deep learning applications.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52190" y="2585219"/>
            <a:ext cx="329804" cy="329804"/>
          </a:xfrm>
          <a:custGeom>
            <a:avLst/>
            <a:gdLst/>
            <a:ahLst/>
            <a:cxnLst/>
            <a:rect r="r" b="b" t="t" l="l"/>
            <a:pathLst>
              <a:path h="329804" w="329804">
                <a:moveTo>
                  <a:pt x="0" y="0"/>
                </a:moveTo>
                <a:lnTo>
                  <a:pt x="329804" y="0"/>
                </a:lnTo>
                <a:lnTo>
                  <a:pt x="329804" y="329803"/>
                </a:lnTo>
                <a:lnTo>
                  <a:pt x="0" y="329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71" t="0" r="-85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411" y="2568923"/>
            <a:ext cx="4286101" cy="3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Developer-Friendly Debugging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4411" y="3056036"/>
            <a:ext cx="9119890" cy="7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PyTorch offers an intuitive interface that makes debugging neural networks significantly easier and more efficient.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52190" y="4291980"/>
            <a:ext cx="329804" cy="329804"/>
          </a:xfrm>
          <a:custGeom>
            <a:avLst/>
            <a:gdLst/>
            <a:ahLst/>
            <a:cxnLst/>
            <a:rect r="r" b="b" t="t" l="l"/>
            <a:pathLst>
              <a:path h="329804" w="329804">
                <a:moveTo>
                  <a:pt x="0" y="0"/>
                </a:moveTo>
                <a:lnTo>
                  <a:pt x="329804" y="0"/>
                </a:lnTo>
                <a:lnTo>
                  <a:pt x="329804" y="329804"/>
                </a:lnTo>
                <a:lnTo>
                  <a:pt x="0" y="32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71" t="0" r="-857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4411" y="4275684"/>
            <a:ext cx="4358134" cy="3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Flexibility for Experimentation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4411" y="4762797"/>
            <a:ext cx="9119890" cy="7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Its dynamic computational graph allows for greater flexibility, making it ideal for research and experimental model development.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52190" y="5998741"/>
            <a:ext cx="329804" cy="329804"/>
          </a:xfrm>
          <a:custGeom>
            <a:avLst/>
            <a:gdLst/>
            <a:ahLst/>
            <a:cxnLst/>
            <a:rect r="r" b="b" t="t" l="l"/>
            <a:pathLst>
              <a:path h="329804" w="329804">
                <a:moveTo>
                  <a:pt x="0" y="0"/>
                </a:moveTo>
                <a:lnTo>
                  <a:pt x="329804" y="0"/>
                </a:lnTo>
                <a:lnTo>
                  <a:pt x="329804" y="329804"/>
                </a:lnTo>
                <a:lnTo>
                  <a:pt x="0" y="32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71" t="0" r="-857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4411" y="5982444"/>
            <a:ext cx="2749302" cy="3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GPU Acceleration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4411" y="6469559"/>
            <a:ext cx="9119890" cy="7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Leverages Graphics Processing Units (GPUs) for dramatically faster model training and inference, crucial for large datasets.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2190" y="7705501"/>
            <a:ext cx="329804" cy="329804"/>
          </a:xfrm>
          <a:custGeom>
            <a:avLst/>
            <a:gdLst/>
            <a:ahLst/>
            <a:cxnLst/>
            <a:rect r="r" b="b" t="t" l="l"/>
            <a:pathLst>
              <a:path h="329804" w="329804">
                <a:moveTo>
                  <a:pt x="0" y="0"/>
                </a:moveTo>
                <a:lnTo>
                  <a:pt x="329804" y="0"/>
                </a:lnTo>
                <a:lnTo>
                  <a:pt x="329804" y="329804"/>
                </a:lnTo>
                <a:lnTo>
                  <a:pt x="0" y="32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71" t="0" r="-857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4411" y="7689205"/>
            <a:ext cx="4019401" cy="3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Seamless Python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4411" y="8176320"/>
            <a:ext cx="9119890" cy="7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Works smoothly with Python-based Graphical User Interfaces (GUIs) like Tkinter, ensuring a cohesive user experience.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150204" y="2578448"/>
            <a:ext cx="6377582" cy="6377582"/>
            <a:chOff x="0" y="0"/>
            <a:chExt cx="8503443" cy="850344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8503412" cy="8503412"/>
            </a:xfrm>
            <a:custGeom>
              <a:avLst/>
              <a:gdLst/>
              <a:ahLst/>
              <a:cxnLst/>
              <a:rect r="r" b="b" t="t" l="l"/>
              <a:pathLst>
                <a:path h="8503412" w="8503412">
                  <a:moveTo>
                    <a:pt x="0" y="0"/>
                  </a:moveTo>
                  <a:lnTo>
                    <a:pt x="8503412" y="0"/>
                  </a:lnTo>
                  <a:lnTo>
                    <a:pt x="8503412" y="8503412"/>
                  </a:lnTo>
                  <a:lnTo>
                    <a:pt x="0" y="8503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150204" y="9117657"/>
            <a:ext cx="6377582" cy="7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PyTorch is a top choice for computer vision tasks due to its robust ecosystem and active community support.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23602" y="582216"/>
            <a:ext cx="11930806" cy="66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Brain: Inception v3 Deep Learning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602" y="1584572"/>
            <a:ext cx="1684079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project employs </a:t>
            </a:r>
            <a:r>
              <a:rPr lang="en-US" sz="1625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Inception v3</a:t>
            </a: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a state-of-the-art Convolutional Neural Network (CNN) architecture, specifically chosen for its superior performance in image recognition tasks.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3602" y="2456409"/>
            <a:ext cx="6433691" cy="6433691"/>
            <a:chOff x="0" y="0"/>
            <a:chExt cx="8578255" cy="857825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578215" cy="8578215"/>
            </a:xfrm>
            <a:custGeom>
              <a:avLst/>
              <a:gdLst/>
              <a:ahLst/>
              <a:cxnLst/>
              <a:rect r="r" b="b" t="t" l="l"/>
              <a:pathLst>
                <a:path h="8578215" w="8578215">
                  <a:moveTo>
                    <a:pt x="0" y="0"/>
                  </a:moveTo>
                  <a:lnTo>
                    <a:pt x="8578215" y="0"/>
                  </a:lnTo>
                  <a:lnTo>
                    <a:pt x="8578215" y="8578215"/>
                  </a:lnTo>
                  <a:lnTo>
                    <a:pt x="0" y="8578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66285" y="2451646"/>
            <a:ext cx="836414" cy="1283345"/>
            <a:chOff x="0" y="0"/>
            <a:chExt cx="1115218" cy="17111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102487" cy="1698371"/>
            </a:xfrm>
            <a:custGeom>
              <a:avLst/>
              <a:gdLst/>
              <a:ahLst/>
              <a:cxnLst/>
              <a:rect r="r" b="b" t="t" l="l"/>
              <a:pathLst>
                <a:path h="1698371" w="1102487">
                  <a:moveTo>
                    <a:pt x="0" y="553466"/>
                  </a:moveTo>
                  <a:cubicBezTo>
                    <a:pt x="0" y="247777"/>
                    <a:pt x="246761" y="0"/>
                    <a:pt x="551307" y="0"/>
                  </a:cubicBezTo>
                  <a:cubicBezTo>
                    <a:pt x="855853" y="0"/>
                    <a:pt x="1102487" y="247777"/>
                    <a:pt x="1102487" y="553466"/>
                  </a:cubicBezTo>
                  <a:lnTo>
                    <a:pt x="1102487" y="1144905"/>
                  </a:lnTo>
                  <a:cubicBezTo>
                    <a:pt x="1102487" y="1450594"/>
                    <a:pt x="855726" y="1698371"/>
                    <a:pt x="551180" y="1698371"/>
                  </a:cubicBezTo>
                  <a:cubicBezTo>
                    <a:pt x="246634" y="1698371"/>
                    <a:pt x="0" y="1450594"/>
                    <a:pt x="0" y="1144905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5187" cy="1711071"/>
            </a:xfrm>
            <a:custGeom>
              <a:avLst/>
              <a:gdLst/>
              <a:ahLst/>
              <a:cxnLst/>
              <a:rect r="r" b="b" t="t" l="l"/>
              <a:pathLst>
                <a:path h="1711071" w="1115187">
                  <a:moveTo>
                    <a:pt x="0" y="559816"/>
                  </a:moveTo>
                  <a:cubicBezTo>
                    <a:pt x="0" y="250698"/>
                    <a:pt x="249682" y="0"/>
                    <a:pt x="557657" y="0"/>
                  </a:cubicBezTo>
                  <a:cubicBezTo>
                    <a:pt x="558927" y="0"/>
                    <a:pt x="560070" y="381"/>
                    <a:pt x="561086" y="1016"/>
                  </a:cubicBezTo>
                  <a:lnTo>
                    <a:pt x="557657" y="6350"/>
                  </a:lnTo>
                  <a:lnTo>
                    <a:pt x="557657" y="0"/>
                  </a:lnTo>
                  <a:lnTo>
                    <a:pt x="557657" y="6350"/>
                  </a:lnTo>
                  <a:lnTo>
                    <a:pt x="557657" y="0"/>
                  </a:lnTo>
                  <a:cubicBezTo>
                    <a:pt x="865632" y="0"/>
                    <a:pt x="1115187" y="250698"/>
                    <a:pt x="1115187" y="559816"/>
                  </a:cubicBezTo>
                  <a:lnTo>
                    <a:pt x="1115187" y="1151255"/>
                  </a:lnTo>
                  <a:lnTo>
                    <a:pt x="1108837" y="1151255"/>
                  </a:lnTo>
                  <a:lnTo>
                    <a:pt x="1115187" y="1151255"/>
                  </a:lnTo>
                  <a:cubicBezTo>
                    <a:pt x="1115187" y="1460373"/>
                    <a:pt x="865505" y="1711071"/>
                    <a:pt x="557530" y="1711071"/>
                  </a:cubicBezTo>
                  <a:lnTo>
                    <a:pt x="557530" y="1704721"/>
                  </a:lnTo>
                  <a:lnTo>
                    <a:pt x="557530" y="1711071"/>
                  </a:lnTo>
                  <a:cubicBezTo>
                    <a:pt x="249682" y="1711071"/>
                    <a:pt x="0" y="1460500"/>
                    <a:pt x="0" y="1151255"/>
                  </a:cubicBezTo>
                  <a:lnTo>
                    <a:pt x="0" y="559816"/>
                  </a:lnTo>
                  <a:lnTo>
                    <a:pt x="6350" y="559816"/>
                  </a:lnTo>
                  <a:lnTo>
                    <a:pt x="0" y="559816"/>
                  </a:lnTo>
                  <a:moveTo>
                    <a:pt x="12700" y="559816"/>
                  </a:moveTo>
                  <a:lnTo>
                    <a:pt x="12700" y="1151255"/>
                  </a:lnTo>
                  <a:lnTo>
                    <a:pt x="6350" y="1151255"/>
                  </a:lnTo>
                  <a:lnTo>
                    <a:pt x="12700" y="1151255"/>
                  </a:lnTo>
                  <a:cubicBezTo>
                    <a:pt x="12700" y="1453388"/>
                    <a:pt x="256667" y="1698371"/>
                    <a:pt x="557657" y="1698371"/>
                  </a:cubicBezTo>
                  <a:cubicBezTo>
                    <a:pt x="858647" y="1698371"/>
                    <a:pt x="1102614" y="1453388"/>
                    <a:pt x="1102614" y="1151255"/>
                  </a:cubicBezTo>
                  <a:lnTo>
                    <a:pt x="1102614" y="559816"/>
                  </a:lnTo>
                  <a:lnTo>
                    <a:pt x="1108964" y="559816"/>
                  </a:lnTo>
                  <a:lnTo>
                    <a:pt x="1102614" y="559816"/>
                  </a:lnTo>
                  <a:cubicBezTo>
                    <a:pt x="1102487" y="257683"/>
                    <a:pt x="858520" y="12700"/>
                    <a:pt x="557657" y="12700"/>
                  </a:cubicBezTo>
                  <a:cubicBezTo>
                    <a:pt x="556387" y="12700"/>
                    <a:pt x="555244" y="12319"/>
                    <a:pt x="554228" y="11684"/>
                  </a:cubicBezTo>
                  <a:lnTo>
                    <a:pt x="557657" y="6350"/>
                  </a:lnTo>
                  <a:lnTo>
                    <a:pt x="557657" y="12700"/>
                  </a:lnTo>
                  <a:cubicBezTo>
                    <a:pt x="256667" y="12700"/>
                    <a:pt x="12700" y="257683"/>
                    <a:pt x="12700" y="559816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929414" y="2938165"/>
            <a:ext cx="310009" cy="310009"/>
          </a:xfrm>
          <a:custGeom>
            <a:avLst/>
            <a:gdLst/>
            <a:ahLst/>
            <a:cxnLst/>
            <a:rect r="r" b="b" t="t" l="l"/>
            <a:pathLst>
              <a:path h="310009" w="310009">
                <a:moveTo>
                  <a:pt x="0" y="0"/>
                </a:moveTo>
                <a:lnTo>
                  <a:pt x="310008" y="0"/>
                </a:lnTo>
                <a:lnTo>
                  <a:pt x="310008" y="310009"/>
                </a:lnTo>
                <a:lnTo>
                  <a:pt x="0" y="310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545" r="0" b="-454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04660" y="2644080"/>
            <a:ext cx="2843361" cy="34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Exceptional 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4660" y="3116610"/>
            <a:ext cx="886911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Achieves high precision in classifying diverse leaf diseases, even subtle variations.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666285" y="3932187"/>
            <a:ext cx="836414" cy="1283345"/>
            <a:chOff x="0" y="0"/>
            <a:chExt cx="1115218" cy="17111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102487" cy="1698371"/>
            </a:xfrm>
            <a:custGeom>
              <a:avLst/>
              <a:gdLst/>
              <a:ahLst/>
              <a:cxnLst/>
              <a:rect r="r" b="b" t="t" l="l"/>
              <a:pathLst>
                <a:path h="1698371" w="1102487">
                  <a:moveTo>
                    <a:pt x="0" y="553466"/>
                  </a:moveTo>
                  <a:cubicBezTo>
                    <a:pt x="0" y="247777"/>
                    <a:pt x="246761" y="0"/>
                    <a:pt x="551307" y="0"/>
                  </a:cubicBezTo>
                  <a:cubicBezTo>
                    <a:pt x="855853" y="0"/>
                    <a:pt x="1102487" y="247777"/>
                    <a:pt x="1102487" y="553466"/>
                  </a:cubicBezTo>
                  <a:lnTo>
                    <a:pt x="1102487" y="1144905"/>
                  </a:lnTo>
                  <a:cubicBezTo>
                    <a:pt x="1102487" y="1450594"/>
                    <a:pt x="855726" y="1698371"/>
                    <a:pt x="551180" y="1698371"/>
                  </a:cubicBezTo>
                  <a:cubicBezTo>
                    <a:pt x="246634" y="1698371"/>
                    <a:pt x="0" y="1450594"/>
                    <a:pt x="0" y="1144905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15187" cy="1711071"/>
            </a:xfrm>
            <a:custGeom>
              <a:avLst/>
              <a:gdLst/>
              <a:ahLst/>
              <a:cxnLst/>
              <a:rect r="r" b="b" t="t" l="l"/>
              <a:pathLst>
                <a:path h="1711071" w="1115187">
                  <a:moveTo>
                    <a:pt x="0" y="559816"/>
                  </a:moveTo>
                  <a:cubicBezTo>
                    <a:pt x="0" y="250698"/>
                    <a:pt x="249682" y="0"/>
                    <a:pt x="557657" y="0"/>
                  </a:cubicBezTo>
                  <a:cubicBezTo>
                    <a:pt x="558927" y="0"/>
                    <a:pt x="560070" y="381"/>
                    <a:pt x="561086" y="1016"/>
                  </a:cubicBezTo>
                  <a:lnTo>
                    <a:pt x="557657" y="6350"/>
                  </a:lnTo>
                  <a:lnTo>
                    <a:pt x="557657" y="0"/>
                  </a:lnTo>
                  <a:lnTo>
                    <a:pt x="557657" y="6350"/>
                  </a:lnTo>
                  <a:lnTo>
                    <a:pt x="557657" y="0"/>
                  </a:lnTo>
                  <a:cubicBezTo>
                    <a:pt x="865632" y="0"/>
                    <a:pt x="1115187" y="250698"/>
                    <a:pt x="1115187" y="559816"/>
                  </a:cubicBezTo>
                  <a:lnTo>
                    <a:pt x="1115187" y="1151255"/>
                  </a:lnTo>
                  <a:lnTo>
                    <a:pt x="1108837" y="1151255"/>
                  </a:lnTo>
                  <a:lnTo>
                    <a:pt x="1115187" y="1151255"/>
                  </a:lnTo>
                  <a:cubicBezTo>
                    <a:pt x="1115187" y="1460373"/>
                    <a:pt x="865505" y="1711071"/>
                    <a:pt x="557530" y="1711071"/>
                  </a:cubicBezTo>
                  <a:lnTo>
                    <a:pt x="557530" y="1704721"/>
                  </a:lnTo>
                  <a:lnTo>
                    <a:pt x="557530" y="1711071"/>
                  </a:lnTo>
                  <a:cubicBezTo>
                    <a:pt x="249682" y="1711071"/>
                    <a:pt x="0" y="1460500"/>
                    <a:pt x="0" y="1151255"/>
                  </a:cubicBezTo>
                  <a:lnTo>
                    <a:pt x="0" y="559816"/>
                  </a:lnTo>
                  <a:lnTo>
                    <a:pt x="6350" y="559816"/>
                  </a:lnTo>
                  <a:lnTo>
                    <a:pt x="0" y="559816"/>
                  </a:lnTo>
                  <a:moveTo>
                    <a:pt x="12700" y="559816"/>
                  </a:moveTo>
                  <a:lnTo>
                    <a:pt x="12700" y="1151255"/>
                  </a:lnTo>
                  <a:lnTo>
                    <a:pt x="6350" y="1151255"/>
                  </a:lnTo>
                  <a:lnTo>
                    <a:pt x="12700" y="1151255"/>
                  </a:lnTo>
                  <a:cubicBezTo>
                    <a:pt x="12700" y="1453388"/>
                    <a:pt x="256667" y="1698371"/>
                    <a:pt x="557657" y="1698371"/>
                  </a:cubicBezTo>
                  <a:cubicBezTo>
                    <a:pt x="858647" y="1698371"/>
                    <a:pt x="1102614" y="1453388"/>
                    <a:pt x="1102614" y="1151255"/>
                  </a:cubicBezTo>
                  <a:lnTo>
                    <a:pt x="1102614" y="559816"/>
                  </a:lnTo>
                  <a:lnTo>
                    <a:pt x="1108964" y="559816"/>
                  </a:lnTo>
                  <a:lnTo>
                    <a:pt x="1102614" y="559816"/>
                  </a:lnTo>
                  <a:cubicBezTo>
                    <a:pt x="1102487" y="257683"/>
                    <a:pt x="858520" y="12700"/>
                    <a:pt x="557657" y="12700"/>
                  </a:cubicBezTo>
                  <a:cubicBezTo>
                    <a:pt x="556387" y="12700"/>
                    <a:pt x="555244" y="12319"/>
                    <a:pt x="554228" y="11684"/>
                  </a:cubicBezTo>
                  <a:lnTo>
                    <a:pt x="557657" y="6350"/>
                  </a:lnTo>
                  <a:lnTo>
                    <a:pt x="557657" y="12700"/>
                  </a:lnTo>
                  <a:cubicBezTo>
                    <a:pt x="256667" y="12700"/>
                    <a:pt x="12700" y="257683"/>
                    <a:pt x="12700" y="559816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7929414" y="4418708"/>
            <a:ext cx="310009" cy="310009"/>
          </a:xfrm>
          <a:custGeom>
            <a:avLst/>
            <a:gdLst/>
            <a:ahLst/>
            <a:cxnLst/>
            <a:rect r="r" b="b" t="t" l="l"/>
            <a:pathLst>
              <a:path h="310009" w="310009">
                <a:moveTo>
                  <a:pt x="0" y="0"/>
                </a:moveTo>
                <a:lnTo>
                  <a:pt x="310008" y="0"/>
                </a:lnTo>
                <a:lnTo>
                  <a:pt x="310008" y="310008"/>
                </a:lnTo>
                <a:lnTo>
                  <a:pt x="0" y="310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04660" y="4124622"/>
            <a:ext cx="2979836" cy="34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Fine Feature Detection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04660" y="4597152"/>
            <a:ext cx="886911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Designed to detect minute spots and intricate textures, crucial for early disease identification.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666285" y="5412730"/>
            <a:ext cx="836414" cy="1283345"/>
            <a:chOff x="0" y="0"/>
            <a:chExt cx="1115218" cy="17111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102487" cy="1698371"/>
            </a:xfrm>
            <a:custGeom>
              <a:avLst/>
              <a:gdLst/>
              <a:ahLst/>
              <a:cxnLst/>
              <a:rect r="r" b="b" t="t" l="l"/>
              <a:pathLst>
                <a:path h="1698371" w="1102487">
                  <a:moveTo>
                    <a:pt x="0" y="553466"/>
                  </a:moveTo>
                  <a:cubicBezTo>
                    <a:pt x="0" y="247777"/>
                    <a:pt x="246761" y="0"/>
                    <a:pt x="551307" y="0"/>
                  </a:cubicBezTo>
                  <a:cubicBezTo>
                    <a:pt x="855853" y="0"/>
                    <a:pt x="1102487" y="247777"/>
                    <a:pt x="1102487" y="553466"/>
                  </a:cubicBezTo>
                  <a:lnTo>
                    <a:pt x="1102487" y="1144905"/>
                  </a:lnTo>
                  <a:cubicBezTo>
                    <a:pt x="1102487" y="1450594"/>
                    <a:pt x="855726" y="1698371"/>
                    <a:pt x="551180" y="1698371"/>
                  </a:cubicBezTo>
                  <a:cubicBezTo>
                    <a:pt x="246634" y="1698371"/>
                    <a:pt x="0" y="1450594"/>
                    <a:pt x="0" y="1144905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5187" cy="1711071"/>
            </a:xfrm>
            <a:custGeom>
              <a:avLst/>
              <a:gdLst/>
              <a:ahLst/>
              <a:cxnLst/>
              <a:rect r="r" b="b" t="t" l="l"/>
              <a:pathLst>
                <a:path h="1711071" w="1115187">
                  <a:moveTo>
                    <a:pt x="0" y="559816"/>
                  </a:moveTo>
                  <a:cubicBezTo>
                    <a:pt x="0" y="250698"/>
                    <a:pt x="249682" y="0"/>
                    <a:pt x="557657" y="0"/>
                  </a:cubicBezTo>
                  <a:cubicBezTo>
                    <a:pt x="558927" y="0"/>
                    <a:pt x="560070" y="381"/>
                    <a:pt x="561086" y="1016"/>
                  </a:cubicBezTo>
                  <a:lnTo>
                    <a:pt x="557657" y="6350"/>
                  </a:lnTo>
                  <a:lnTo>
                    <a:pt x="557657" y="0"/>
                  </a:lnTo>
                  <a:lnTo>
                    <a:pt x="557657" y="6350"/>
                  </a:lnTo>
                  <a:lnTo>
                    <a:pt x="557657" y="0"/>
                  </a:lnTo>
                  <a:cubicBezTo>
                    <a:pt x="865632" y="0"/>
                    <a:pt x="1115187" y="250698"/>
                    <a:pt x="1115187" y="559816"/>
                  </a:cubicBezTo>
                  <a:lnTo>
                    <a:pt x="1115187" y="1151255"/>
                  </a:lnTo>
                  <a:lnTo>
                    <a:pt x="1108837" y="1151255"/>
                  </a:lnTo>
                  <a:lnTo>
                    <a:pt x="1115187" y="1151255"/>
                  </a:lnTo>
                  <a:cubicBezTo>
                    <a:pt x="1115187" y="1460373"/>
                    <a:pt x="865505" y="1711071"/>
                    <a:pt x="557530" y="1711071"/>
                  </a:cubicBezTo>
                  <a:lnTo>
                    <a:pt x="557530" y="1704721"/>
                  </a:lnTo>
                  <a:lnTo>
                    <a:pt x="557530" y="1711071"/>
                  </a:lnTo>
                  <a:cubicBezTo>
                    <a:pt x="249682" y="1711071"/>
                    <a:pt x="0" y="1460500"/>
                    <a:pt x="0" y="1151255"/>
                  </a:cubicBezTo>
                  <a:lnTo>
                    <a:pt x="0" y="559816"/>
                  </a:lnTo>
                  <a:lnTo>
                    <a:pt x="6350" y="559816"/>
                  </a:lnTo>
                  <a:lnTo>
                    <a:pt x="0" y="559816"/>
                  </a:lnTo>
                  <a:moveTo>
                    <a:pt x="12700" y="559816"/>
                  </a:moveTo>
                  <a:lnTo>
                    <a:pt x="12700" y="1151255"/>
                  </a:lnTo>
                  <a:lnTo>
                    <a:pt x="6350" y="1151255"/>
                  </a:lnTo>
                  <a:lnTo>
                    <a:pt x="12700" y="1151255"/>
                  </a:lnTo>
                  <a:cubicBezTo>
                    <a:pt x="12700" y="1453388"/>
                    <a:pt x="256667" y="1698371"/>
                    <a:pt x="557657" y="1698371"/>
                  </a:cubicBezTo>
                  <a:cubicBezTo>
                    <a:pt x="858647" y="1698371"/>
                    <a:pt x="1102614" y="1453388"/>
                    <a:pt x="1102614" y="1151255"/>
                  </a:cubicBezTo>
                  <a:lnTo>
                    <a:pt x="1102614" y="559816"/>
                  </a:lnTo>
                  <a:lnTo>
                    <a:pt x="1108964" y="559816"/>
                  </a:lnTo>
                  <a:lnTo>
                    <a:pt x="1102614" y="559816"/>
                  </a:lnTo>
                  <a:cubicBezTo>
                    <a:pt x="1102487" y="257683"/>
                    <a:pt x="858520" y="12700"/>
                    <a:pt x="557657" y="12700"/>
                  </a:cubicBezTo>
                  <a:cubicBezTo>
                    <a:pt x="556387" y="12700"/>
                    <a:pt x="555244" y="12319"/>
                    <a:pt x="554228" y="11684"/>
                  </a:cubicBezTo>
                  <a:lnTo>
                    <a:pt x="557657" y="6350"/>
                  </a:lnTo>
                  <a:lnTo>
                    <a:pt x="557657" y="12700"/>
                  </a:lnTo>
                  <a:cubicBezTo>
                    <a:pt x="256667" y="12700"/>
                    <a:pt x="12700" y="257683"/>
                    <a:pt x="12700" y="559816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7929414" y="5899249"/>
            <a:ext cx="310009" cy="310009"/>
          </a:xfrm>
          <a:custGeom>
            <a:avLst/>
            <a:gdLst/>
            <a:ahLst/>
            <a:cxnLst/>
            <a:rect r="r" b="b" t="t" l="l"/>
            <a:pathLst>
              <a:path h="310009" w="310009">
                <a:moveTo>
                  <a:pt x="0" y="0"/>
                </a:moveTo>
                <a:lnTo>
                  <a:pt x="310008" y="0"/>
                </a:lnTo>
                <a:lnTo>
                  <a:pt x="310008" y="310009"/>
                </a:lnTo>
                <a:lnTo>
                  <a:pt x="0" y="31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030" t="0" r="-303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704660" y="5605165"/>
            <a:ext cx="2584251" cy="34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Efficient Training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04660" y="6077694"/>
            <a:ext cx="886911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Optimized for faster training times without compromising on performance.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66285" y="6893272"/>
            <a:ext cx="836414" cy="1283345"/>
            <a:chOff x="0" y="0"/>
            <a:chExt cx="1115218" cy="17111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102487" cy="1698371"/>
            </a:xfrm>
            <a:custGeom>
              <a:avLst/>
              <a:gdLst/>
              <a:ahLst/>
              <a:cxnLst/>
              <a:rect r="r" b="b" t="t" l="l"/>
              <a:pathLst>
                <a:path h="1698371" w="1102487">
                  <a:moveTo>
                    <a:pt x="0" y="553466"/>
                  </a:moveTo>
                  <a:cubicBezTo>
                    <a:pt x="0" y="247777"/>
                    <a:pt x="246761" y="0"/>
                    <a:pt x="551307" y="0"/>
                  </a:cubicBezTo>
                  <a:cubicBezTo>
                    <a:pt x="855853" y="0"/>
                    <a:pt x="1102487" y="247777"/>
                    <a:pt x="1102487" y="553466"/>
                  </a:cubicBezTo>
                  <a:lnTo>
                    <a:pt x="1102487" y="1144905"/>
                  </a:lnTo>
                  <a:cubicBezTo>
                    <a:pt x="1102487" y="1450594"/>
                    <a:pt x="855726" y="1698371"/>
                    <a:pt x="551180" y="1698371"/>
                  </a:cubicBezTo>
                  <a:cubicBezTo>
                    <a:pt x="246634" y="1698371"/>
                    <a:pt x="0" y="1450594"/>
                    <a:pt x="0" y="1144905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15187" cy="1711071"/>
            </a:xfrm>
            <a:custGeom>
              <a:avLst/>
              <a:gdLst/>
              <a:ahLst/>
              <a:cxnLst/>
              <a:rect r="r" b="b" t="t" l="l"/>
              <a:pathLst>
                <a:path h="1711071" w="1115187">
                  <a:moveTo>
                    <a:pt x="0" y="559816"/>
                  </a:moveTo>
                  <a:cubicBezTo>
                    <a:pt x="0" y="250698"/>
                    <a:pt x="249682" y="0"/>
                    <a:pt x="557657" y="0"/>
                  </a:cubicBezTo>
                  <a:cubicBezTo>
                    <a:pt x="558927" y="0"/>
                    <a:pt x="560070" y="381"/>
                    <a:pt x="561086" y="1016"/>
                  </a:cubicBezTo>
                  <a:lnTo>
                    <a:pt x="557657" y="6350"/>
                  </a:lnTo>
                  <a:lnTo>
                    <a:pt x="557657" y="0"/>
                  </a:lnTo>
                  <a:lnTo>
                    <a:pt x="557657" y="6350"/>
                  </a:lnTo>
                  <a:lnTo>
                    <a:pt x="557657" y="0"/>
                  </a:lnTo>
                  <a:cubicBezTo>
                    <a:pt x="865632" y="0"/>
                    <a:pt x="1115187" y="250698"/>
                    <a:pt x="1115187" y="559816"/>
                  </a:cubicBezTo>
                  <a:lnTo>
                    <a:pt x="1115187" y="1151255"/>
                  </a:lnTo>
                  <a:lnTo>
                    <a:pt x="1108837" y="1151255"/>
                  </a:lnTo>
                  <a:lnTo>
                    <a:pt x="1115187" y="1151255"/>
                  </a:lnTo>
                  <a:cubicBezTo>
                    <a:pt x="1115187" y="1460373"/>
                    <a:pt x="865505" y="1711071"/>
                    <a:pt x="557530" y="1711071"/>
                  </a:cubicBezTo>
                  <a:lnTo>
                    <a:pt x="557530" y="1704721"/>
                  </a:lnTo>
                  <a:lnTo>
                    <a:pt x="557530" y="1711071"/>
                  </a:lnTo>
                  <a:cubicBezTo>
                    <a:pt x="249682" y="1711071"/>
                    <a:pt x="0" y="1460500"/>
                    <a:pt x="0" y="1151255"/>
                  </a:cubicBezTo>
                  <a:lnTo>
                    <a:pt x="0" y="559816"/>
                  </a:lnTo>
                  <a:lnTo>
                    <a:pt x="6350" y="559816"/>
                  </a:lnTo>
                  <a:lnTo>
                    <a:pt x="0" y="559816"/>
                  </a:lnTo>
                  <a:moveTo>
                    <a:pt x="12700" y="559816"/>
                  </a:moveTo>
                  <a:lnTo>
                    <a:pt x="12700" y="1151255"/>
                  </a:lnTo>
                  <a:lnTo>
                    <a:pt x="6350" y="1151255"/>
                  </a:lnTo>
                  <a:lnTo>
                    <a:pt x="12700" y="1151255"/>
                  </a:lnTo>
                  <a:cubicBezTo>
                    <a:pt x="12700" y="1453388"/>
                    <a:pt x="256667" y="1698371"/>
                    <a:pt x="557657" y="1698371"/>
                  </a:cubicBezTo>
                  <a:cubicBezTo>
                    <a:pt x="858647" y="1698371"/>
                    <a:pt x="1102614" y="1453388"/>
                    <a:pt x="1102614" y="1151255"/>
                  </a:cubicBezTo>
                  <a:lnTo>
                    <a:pt x="1102614" y="559816"/>
                  </a:lnTo>
                  <a:lnTo>
                    <a:pt x="1108964" y="559816"/>
                  </a:lnTo>
                  <a:lnTo>
                    <a:pt x="1102614" y="559816"/>
                  </a:lnTo>
                  <a:cubicBezTo>
                    <a:pt x="1102487" y="257683"/>
                    <a:pt x="858520" y="12700"/>
                    <a:pt x="557657" y="12700"/>
                  </a:cubicBezTo>
                  <a:cubicBezTo>
                    <a:pt x="556387" y="12700"/>
                    <a:pt x="555244" y="12319"/>
                    <a:pt x="554228" y="11684"/>
                  </a:cubicBezTo>
                  <a:lnTo>
                    <a:pt x="557657" y="6350"/>
                  </a:lnTo>
                  <a:lnTo>
                    <a:pt x="557657" y="12700"/>
                  </a:lnTo>
                  <a:cubicBezTo>
                    <a:pt x="256667" y="12700"/>
                    <a:pt x="12700" y="257683"/>
                    <a:pt x="12700" y="559816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929414" y="7379791"/>
            <a:ext cx="310009" cy="310009"/>
          </a:xfrm>
          <a:custGeom>
            <a:avLst/>
            <a:gdLst/>
            <a:ahLst/>
            <a:cxnLst/>
            <a:rect r="r" b="b" t="t" l="l"/>
            <a:pathLst>
              <a:path h="310009" w="310009">
                <a:moveTo>
                  <a:pt x="0" y="0"/>
                </a:moveTo>
                <a:lnTo>
                  <a:pt x="310008" y="0"/>
                </a:lnTo>
                <a:lnTo>
                  <a:pt x="310008" y="310009"/>
                </a:lnTo>
                <a:lnTo>
                  <a:pt x="0" y="310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515" r="0" b="-1515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704660" y="7085708"/>
            <a:ext cx="2584251" cy="34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Proven in Research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04660" y="7558236"/>
            <a:ext cx="886911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well-established and highly-regarded model in academic and research communities.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3602" y="9278839"/>
            <a:ext cx="1684079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Inception v3 model is meticulously trained on our specialized crop dataset to ensure accurate disease recognition.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04131" y="1031379"/>
            <a:ext cx="15098017" cy="83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From Leaf to Diagnosis: How the Model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4131" y="2298204"/>
            <a:ext cx="16479739" cy="4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Understanding the step-by-step process of disease detection with Inception v3.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131" y="3002012"/>
            <a:ext cx="25821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4131" y="3498056"/>
            <a:ext cx="5321052" cy="28575"/>
            <a:chOff x="0" y="0"/>
            <a:chExt cx="7094737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94728" cy="38100"/>
            </a:xfrm>
            <a:custGeom>
              <a:avLst/>
              <a:gdLst/>
              <a:ahLst/>
              <a:cxnLst/>
              <a:rect r="r" b="b" t="t" l="l"/>
              <a:pathLst>
                <a:path h="38100" w="7094728">
                  <a:moveTo>
                    <a:pt x="0" y="0"/>
                  </a:moveTo>
                  <a:lnTo>
                    <a:pt x="7094728" y="0"/>
                  </a:lnTo>
                  <a:lnTo>
                    <a:pt x="70947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904131" y="3665190"/>
            <a:ext cx="3229273" cy="42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Input Leaf Image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131" y="4157067"/>
            <a:ext cx="5321052" cy="9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user provides an image of a plant leaf, ideally with clear focus and lighting.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83400" y="3002012"/>
            <a:ext cx="25821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83400" y="3498056"/>
            <a:ext cx="5321052" cy="28575"/>
            <a:chOff x="0" y="0"/>
            <a:chExt cx="7094737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94728" cy="38100"/>
            </a:xfrm>
            <a:custGeom>
              <a:avLst/>
              <a:gdLst/>
              <a:ahLst/>
              <a:cxnLst/>
              <a:rect r="r" b="b" t="t" l="l"/>
              <a:pathLst>
                <a:path h="38100" w="7094728">
                  <a:moveTo>
                    <a:pt x="0" y="0"/>
                  </a:moveTo>
                  <a:lnTo>
                    <a:pt x="7094728" y="0"/>
                  </a:lnTo>
                  <a:lnTo>
                    <a:pt x="70947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483400" y="3665190"/>
            <a:ext cx="3443436" cy="42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Image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83400" y="4157067"/>
            <a:ext cx="5321052" cy="173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input image undergoes essential transformations, including resizing, normalization, and color adjustments, to optimize it for the model.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2669" y="3002012"/>
            <a:ext cx="25821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62669" y="3498056"/>
            <a:ext cx="5321201" cy="28575"/>
            <a:chOff x="0" y="0"/>
            <a:chExt cx="7094935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94982" cy="38100"/>
            </a:xfrm>
            <a:custGeom>
              <a:avLst/>
              <a:gdLst/>
              <a:ahLst/>
              <a:cxnLst/>
              <a:rect r="r" b="b" t="t" l="l"/>
              <a:pathLst>
                <a:path h="38100" w="7094982">
                  <a:moveTo>
                    <a:pt x="0" y="0"/>
                  </a:moveTo>
                  <a:lnTo>
                    <a:pt x="7094982" y="0"/>
                  </a:lnTo>
                  <a:lnTo>
                    <a:pt x="709498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062669" y="3665190"/>
            <a:ext cx="5321201" cy="8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Feature Extraction by Inception v3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62669" y="4560689"/>
            <a:ext cx="5321201" cy="132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Inception v3 model processes the image, extracting complex visual features indicative of plant health or disease.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4131" y="6262093"/>
            <a:ext cx="25821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04131" y="6758136"/>
            <a:ext cx="8110686" cy="28575"/>
            <a:chOff x="0" y="0"/>
            <a:chExt cx="10814248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14304" cy="38100"/>
            </a:xfrm>
            <a:custGeom>
              <a:avLst/>
              <a:gdLst/>
              <a:ahLst/>
              <a:cxnLst/>
              <a:rect r="r" b="b" t="t" l="l"/>
              <a:pathLst>
                <a:path h="38100" w="10814304">
                  <a:moveTo>
                    <a:pt x="0" y="0"/>
                  </a:moveTo>
                  <a:lnTo>
                    <a:pt x="10814304" y="0"/>
                  </a:lnTo>
                  <a:lnTo>
                    <a:pt x="1081430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04131" y="6925270"/>
            <a:ext cx="5575250" cy="42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Comparison with Known Diseases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4131" y="7417147"/>
            <a:ext cx="8110686" cy="9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These extracted features are then compared against a vast database of known disease patterns learned during training.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3034" y="6262093"/>
            <a:ext cx="25821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05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73034" y="6758136"/>
            <a:ext cx="8110835" cy="28575"/>
            <a:chOff x="0" y="0"/>
            <a:chExt cx="10814447" cy="38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14431" cy="38100"/>
            </a:xfrm>
            <a:custGeom>
              <a:avLst/>
              <a:gdLst/>
              <a:ahLst/>
              <a:cxnLst/>
              <a:rect r="r" b="b" t="t" l="l"/>
              <a:pathLst>
                <a:path h="38100" w="10814431">
                  <a:moveTo>
                    <a:pt x="0" y="0"/>
                  </a:moveTo>
                  <a:lnTo>
                    <a:pt x="10814431" y="0"/>
                  </a:lnTo>
                  <a:lnTo>
                    <a:pt x="108144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273034" y="6925270"/>
            <a:ext cx="4460676" cy="42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Output &amp; Confidence Score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73034" y="7417147"/>
            <a:ext cx="8110835" cy="9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system outputs the predicted disease name along with a confidence score, indicating the likelihood of the diagnosis.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4131" y="8727876"/>
            <a:ext cx="16479739" cy="4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Your trained model weights are stored in: inception_crop_model.pth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7772" y="748904"/>
            <a:ext cx="14814500" cy="91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Components: Important Project Files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772" y="2119015"/>
            <a:ext cx="16312455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robust AI system is composed of several critical files, each serving a unique function.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3010" y="2987874"/>
            <a:ext cx="16321980" cy="5757416"/>
            <a:chOff x="0" y="0"/>
            <a:chExt cx="21762640" cy="76765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62720" cy="7676642"/>
            </a:xfrm>
            <a:custGeom>
              <a:avLst/>
              <a:gdLst/>
              <a:ahLst/>
              <a:cxnLst/>
              <a:rect r="r" b="b" t="t" l="l"/>
              <a:pathLst>
                <a:path h="7676642" w="21762720">
                  <a:moveTo>
                    <a:pt x="0" y="345059"/>
                  </a:moveTo>
                  <a:cubicBezTo>
                    <a:pt x="0" y="154432"/>
                    <a:pt x="154686" y="0"/>
                    <a:pt x="345440" y="0"/>
                  </a:cubicBezTo>
                  <a:lnTo>
                    <a:pt x="21417280" y="0"/>
                  </a:lnTo>
                  <a:lnTo>
                    <a:pt x="21417280" y="6350"/>
                  </a:lnTo>
                  <a:lnTo>
                    <a:pt x="21417280" y="0"/>
                  </a:lnTo>
                  <a:cubicBezTo>
                    <a:pt x="21608035" y="0"/>
                    <a:pt x="21762720" y="154432"/>
                    <a:pt x="21762720" y="345059"/>
                  </a:cubicBezTo>
                  <a:lnTo>
                    <a:pt x="21756370" y="345059"/>
                  </a:lnTo>
                  <a:lnTo>
                    <a:pt x="21762720" y="345059"/>
                  </a:lnTo>
                  <a:lnTo>
                    <a:pt x="21762720" y="7331583"/>
                  </a:lnTo>
                  <a:lnTo>
                    <a:pt x="21756370" y="7331583"/>
                  </a:lnTo>
                  <a:lnTo>
                    <a:pt x="21762720" y="7331583"/>
                  </a:lnTo>
                  <a:cubicBezTo>
                    <a:pt x="21762720" y="7522083"/>
                    <a:pt x="21608035" y="7676642"/>
                    <a:pt x="21417280" y="7676642"/>
                  </a:cubicBezTo>
                  <a:lnTo>
                    <a:pt x="21417280" y="7670292"/>
                  </a:lnTo>
                  <a:lnTo>
                    <a:pt x="21417280" y="7676642"/>
                  </a:lnTo>
                  <a:lnTo>
                    <a:pt x="345440" y="7676642"/>
                  </a:lnTo>
                  <a:lnTo>
                    <a:pt x="345440" y="7670292"/>
                  </a:lnTo>
                  <a:lnTo>
                    <a:pt x="345440" y="7676642"/>
                  </a:lnTo>
                  <a:cubicBezTo>
                    <a:pt x="154686" y="7676515"/>
                    <a:pt x="0" y="7522083"/>
                    <a:pt x="0" y="7331583"/>
                  </a:cubicBezTo>
                  <a:lnTo>
                    <a:pt x="0" y="345059"/>
                  </a:lnTo>
                  <a:lnTo>
                    <a:pt x="6350" y="345059"/>
                  </a:lnTo>
                  <a:lnTo>
                    <a:pt x="0" y="345059"/>
                  </a:lnTo>
                  <a:moveTo>
                    <a:pt x="12700" y="345059"/>
                  </a:moveTo>
                  <a:lnTo>
                    <a:pt x="12700" y="7331583"/>
                  </a:lnTo>
                  <a:lnTo>
                    <a:pt x="6350" y="7331583"/>
                  </a:lnTo>
                  <a:lnTo>
                    <a:pt x="12700" y="7331583"/>
                  </a:lnTo>
                  <a:cubicBezTo>
                    <a:pt x="12700" y="7515098"/>
                    <a:pt x="161671" y="7663942"/>
                    <a:pt x="345440" y="7663942"/>
                  </a:cubicBezTo>
                  <a:lnTo>
                    <a:pt x="21417280" y="7663942"/>
                  </a:lnTo>
                  <a:cubicBezTo>
                    <a:pt x="21601049" y="7663942"/>
                    <a:pt x="21750020" y="7515098"/>
                    <a:pt x="21750020" y="7331583"/>
                  </a:cubicBezTo>
                  <a:lnTo>
                    <a:pt x="21750020" y="345059"/>
                  </a:lnTo>
                  <a:cubicBezTo>
                    <a:pt x="21750020" y="161544"/>
                    <a:pt x="21601049" y="12700"/>
                    <a:pt x="21417280" y="12700"/>
                  </a:cubicBezTo>
                  <a:lnTo>
                    <a:pt x="345440" y="12700"/>
                  </a:lnTo>
                  <a:lnTo>
                    <a:pt x="345440" y="6350"/>
                  </a:lnTo>
                  <a:lnTo>
                    <a:pt x="345440" y="12700"/>
                  </a:lnTo>
                  <a:cubicBezTo>
                    <a:pt x="161671" y="12700"/>
                    <a:pt x="12700" y="161544"/>
                    <a:pt x="12700" y="34505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97297" y="3002161"/>
            <a:ext cx="16293405" cy="818406"/>
            <a:chOff x="0" y="0"/>
            <a:chExt cx="21724540" cy="10912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79624" y="3047554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inception_crop_model.pth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2349" y="3076129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Contains the saved, trained Inception v3 model weights.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7297" y="3820566"/>
            <a:ext cx="16293405" cy="818406"/>
            <a:chOff x="0" y="0"/>
            <a:chExt cx="21724540" cy="10912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79624" y="3865960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class_names.json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2349" y="3894535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Stores the human-readable names of all disease classes the model can identify.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7297" y="4638972"/>
            <a:ext cx="16293405" cy="818406"/>
            <a:chOff x="0" y="0"/>
            <a:chExt cx="21724540" cy="10912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79624" y="4684365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build_classnames.py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72349" y="4712940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utility script to dynamically build the class list directly from the dataset.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97297" y="5457379"/>
            <a:ext cx="16293405" cy="818406"/>
            <a:chOff x="0" y="0"/>
            <a:chExt cx="21724540" cy="10912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279624" y="5502771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Inception.py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72349" y="5531346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core script responsible for loading the model and making disease predictions.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7297" y="6275785"/>
            <a:ext cx="16293405" cy="818406"/>
            <a:chOff x="0" y="0"/>
            <a:chExt cx="21724540" cy="109120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279624" y="6321178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gui.py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72349" y="6349753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Powers the user-friendly graphical interface for interacting with the system.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97297" y="7094190"/>
            <a:ext cx="16293405" cy="818406"/>
            <a:chOff x="0" y="0"/>
            <a:chExt cx="21724540" cy="10912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279624" y="7139582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inception_debug.py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72349" y="7168157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Used for testing and debugging the model's performance and behavior.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97297" y="7912596"/>
            <a:ext cx="16293405" cy="818406"/>
            <a:chOff x="0" y="0"/>
            <a:chExt cx="21724540" cy="109120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724493" cy="1091184"/>
            </a:xfrm>
            <a:custGeom>
              <a:avLst/>
              <a:gdLst/>
              <a:ahLst/>
              <a:cxnLst/>
              <a:rect r="r" b="b" t="t" l="l"/>
              <a:pathLst>
                <a:path h="1091184" w="21724493">
                  <a:moveTo>
                    <a:pt x="0" y="0"/>
                  </a:moveTo>
                  <a:lnTo>
                    <a:pt x="21724493" y="0"/>
                  </a:lnTo>
                  <a:lnTo>
                    <a:pt x="2172449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1279624" y="7957989"/>
            <a:ext cx="4318844" cy="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Consolas"/>
                <a:ea typeface="Consolas"/>
                <a:cs typeface="Consolas"/>
                <a:sym typeface="Consolas"/>
              </a:rPr>
              <a:t>inception_fix.py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172349" y="7986564"/>
            <a:ext cx="10836176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Addresses and resolves potential errors encountered during model loading.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7772" y="8953203"/>
            <a:ext cx="16312455" cy="5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These files collectively form the complete, functional AI crop disease detection system.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92374" y="713334"/>
            <a:ext cx="14631441" cy="8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Interaction: Tkinter Graphical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2374" y="1972568"/>
            <a:ext cx="16503254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application features an intuitive Graphical User Interface (GUI) developed with </a:t>
            </a:r>
            <a:r>
              <a:rPr lang="en-US" sz="2000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Tkinter</a:t>
            </a: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Python’s standard GUI toolkit.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2374" y="3030141"/>
            <a:ext cx="6228010" cy="6228010"/>
            <a:chOff x="0" y="0"/>
            <a:chExt cx="8304013" cy="830401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304022" cy="8304022"/>
            </a:xfrm>
            <a:custGeom>
              <a:avLst/>
              <a:gdLst/>
              <a:ahLst/>
              <a:cxnLst/>
              <a:rect r="r" b="b" t="t" l="l"/>
              <a:pathLst>
                <a:path h="8304022" w="8304022">
                  <a:moveTo>
                    <a:pt x="0" y="0"/>
                  </a:moveTo>
                  <a:lnTo>
                    <a:pt x="8304022" y="0"/>
                  </a:lnTo>
                  <a:lnTo>
                    <a:pt x="8304022" y="8304022"/>
                  </a:lnTo>
                  <a:lnTo>
                    <a:pt x="0" y="8304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47247" y="3025379"/>
            <a:ext cx="4708475" cy="2813596"/>
            <a:chOff x="0" y="0"/>
            <a:chExt cx="6277967" cy="37514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265291" cy="3738753"/>
            </a:xfrm>
            <a:custGeom>
              <a:avLst/>
              <a:gdLst/>
              <a:ahLst/>
              <a:cxnLst/>
              <a:rect r="r" b="b" t="t" l="l"/>
              <a:pathLst>
                <a:path h="3738753" w="6265291">
                  <a:moveTo>
                    <a:pt x="0" y="815975"/>
                  </a:moveTo>
                  <a:cubicBezTo>
                    <a:pt x="0" y="365379"/>
                    <a:pt x="365887" y="0"/>
                    <a:pt x="817118" y="0"/>
                  </a:cubicBezTo>
                  <a:lnTo>
                    <a:pt x="5448173" y="0"/>
                  </a:lnTo>
                  <a:cubicBezTo>
                    <a:pt x="5899404" y="0"/>
                    <a:pt x="6265291" y="365379"/>
                    <a:pt x="6265291" y="815975"/>
                  </a:cubicBezTo>
                  <a:lnTo>
                    <a:pt x="6265291" y="2922778"/>
                  </a:lnTo>
                  <a:cubicBezTo>
                    <a:pt x="6265291" y="3373501"/>
                    <a:pt x="5899404" y="3738753"/>
                    <a:pt x="5448173" y="3738753"/>
                  </a:cubicBezTo>
                  <a:lnTo>
                    <a:pt x="817118" y="3738753"/>
                  </a:lnTo>
                  <a:cubicBezTo>
                    <a:pt x="365887" y="3738753"/>
                    <a:pt x="0" y="3373374"/>
                    <a:pt x="0" y="292277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77991" cy="3751453"/>
            </a:xfrm>
            <a:custGeom>
              <a:avLst/>
              <a:gdLst/>
              <a:ahLst/>
              <a:cxnLst/>
              <a:rect r="r" b="b" t="t" l="l"/>
              <a:pathLst>
                <a:path h="3751453" w="6277991">
                  <a:moveTo>
                    <a:pt x="0" y="822325"/>
                  </a:moveTo>
                  <a:cubicBezTo>
                    <a:pt x="0" y="368173"/>
                    <a:pt x="368681" y="0"/>
                    <a:pt x="823468" y="0"/>
                  </a:cubicBezTo>
                  <a:lnTo>
                    <a:pt x="5454523" y="0"/>
                  </a:lnTo>
                  <a:lnTo>
                    <a:pt x="5454523" y="6350"/>
                  </a:lnTo>
                  <a:lnTo>
                    <a:pt x="5454523" y="0"/>
                  </a:lnTo>
                  <a:cubicBezTo>
                    <a:pt x="5909310" y="0"/>
                    <a:pt x="6277991" y="368173"/>
                    <a:pt x="6277991" y="822325"/>
                  </a:cubicBezTo>
                  <a:lnTo>
                    <a:pt x="6271641" y="822325"/>
                  </a:lnTo>
                  <a:lnTo>
                    <a:pt x="6277991" y="822325"/>
                  </a:lnTo>
                  <a:lnTo>
                    <a:pt x="6277991" y="2929128"/>
                  </a:lnTo>
                  <a:lnTo>
                    <a:pt x="6271641" y="2929128"/>
                  </a:lnTo>
                  <a:lnTo>
                    <a:pt x="6277991" y="2929128"/>
                  </a:lnTo>
                  <a:cubicBezTo>
                    <a:pt x="6277991" y="3383280"/>
                    <a:pt x="5909310" y="3751453"/>
                    <a:pt x="5454523" y="3751453"/>
                  </a:cubicBezTo>
                  <a:lnTo>
                    <a:pt x="5454523" y="3745103"/>
                  </a:lnTo>
                  <a:lnTo>
                    <a:pt x="5454523" y="3751453"/>
                  </a:lnTo>
                  <a:lnTo>
                    <a:pt x="823468" y="3751453"/>
                  </a:lnTo>
                  <a:lnTo>
                    <a:pt x="823468" y="3745103"/>
                  </a:lnTo>
                  <a:lnTo>
                    <a:pt x="823468" y="3751453"/>
                  </a:lnTo>
                  <a:cubicBezTo>
                    <a:pt x="368681" y="3751453"/>
                    <a:pt x="0" y="3383280"/>
                    <a:pt x="0" y="2929128"/>
                  </a:cubicBezTo>
                  <a:lnTo>
                    <a:pt x="0" y="822325"/>
                  </a:lnTo>
                  <a:lnTo>
                    <a:pt x="6350" y="822325"/>
                  </a:lnTo>
                  <a:lnTo>
                    <a:pt x="0" y="822325"/>
                  </a:lnTo>
                  <a:moveTo>
                    <a:pt x="12700" y="822325"/>
                  </a:moveTo>
                  <a:lnTo>
                    <a:pt x="12700" y="2929128"/>
                  </a:lnTo>
                  <a:lnTo>
                    <a:pt x="6350" y="2929128"/>
                  </a:lnTo>
                  <a:lnTo>
                    <a:pt x="12700" y="2929128"/>
                  </a:lnTo>
                  <a:cubicBezTo>
                    <a:pt x="12700" y="3376295"/>
                    <a:pt x="375666" y="3738753"/>
                    <a:pt x="823468" y="3738753"/>
                  </a:cubicBezTo>
                  <a:lnTo>
                    <a:pt x="5454523" y="3738753"/>
                  </a:lnTo>
                  <a:cubicBezTo>
                    <a:pt x="5902325" y="3738753"/>
                    <a:pt x="6265291" y="3376295"/>
                    <a:pt x="6265291" y="2929128"/>
                  </a:cubicBezTo>
                  <a:lnTo>
                    <a:pt x="6265291" y="822325"/>
                  </a:lnTo>
                  <a:cubicBezTo>
                    <a:pt x="6265291" y="375158"/>
                    <a:pt x="5902325" y="12700"/>
                    <a:pt x="5454523" y="12700"/>
                  </a:cubicBezTo>
                  <a:lnTo>
                    <a:pt x="823468" y="12700"/>
                  </a:lnTo>
                  <a:lnTo>
                    <a:pt x="823468" y="6350"/>
                  </a:lnTo>
                  <a:lnTo>
                    <a:pt x="823468" y="12700"/>
                  </a:lnTo>
                  <a:cubicBezTo>
                    <a:pt x="375666" y="12700"/>
                    <a:pt x="12700" y="375158"/>
                    <a:pt x="12700" y="8223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016477" y="3275559"/>
            <a:ext cx="3584227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Lightweight &amp; Built-in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6477" y="3871764"/>
            <a:ext cx="4170015" cy="129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Tkinter requires no external installations, making the application easy to deploy and run.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01141" y="3025379"/>
            <a:ext cx="4708624" cy="2813596"/>
            <a:chOff x="0" y="0"/>
            <a:chExt cx="6278165" cy="37514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265418" cy="3738753"/>
            </a:xfrm>
            <a:custGeom>
              <a:avLst/>
              <a:gdLst/>
              <a:ahLst/>
              <a:cxnLst/>
              <a:rect r="r" b="b" t="t" l="l"/>
              <a:pathLst>
                <a:path h="3738753" w="6265418">
                  <a:moveTo>
                    <a:pt x="0" y="815975"/>
                  </a:moveTo>
                  <a:cubicBezTo>
                    <a:pt x="0" y="365379"/>
                    <a:pt x="365887" y="0"/>
                    <a:pt x="817118" y="0"/>
                  </a:cubicBezTo>
                  <a:lnTo>
                    <a:pt x="5448300" y="0"/>
                  </a:lnTo>
                  <a:cubicBezTo>
                    <a:pt x="5899531" y="0"/>
                    <a:pt x="6265418" y="365379"/>
                    <a:pt x="6265418" y="815975"/>
                  </a:cubicBezTo>
                  <a:lnTo>
                    <a:pt x="6265418" y="2922778"/>
                  </a:lnTo>
                  <a:cubicBezTo>
                    <a:pt x="6265418" y="3373501"/>
                    <a:pt x="5899531" y="3738753"/>
                    <a:pt x="5448300" y="3738753"/>
                  </a:cubicBezTo>
                  <a:lnTo>
                    <a:pt x="817118" y="3738753"/>
                  </a:lnTo>
                  <a:cubicBezTo>
                    <a:pt x="365887" y="3738753"/>
                    <a:pt x="0" y="3373374"/>
                    <a:pt x="0" y="292277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78118" cy="3751453"/>
            </a:xfrm>
            <a:custGeom>
              <a:avLst/>
              <a:gdLst/>
              <a:ahLst/>
              <a:cxnLst/>
              <a:rect r="r" b="b" t="t" l="l"/>
              <a:pathLst>
                <a:path h="3751453" w="6278118">
                  <a:moveTo>
                    <a:pt x="0" y="822325"/>
                  </a:moveTo>
                  <a:cubicBezTo>
                    <a:pt x="0" y="368173"/>
                    <a:pt x="368681" y="0"/>
                    <a:pt x="823468" y="0"/>
                  </a:cubicBezTo>
                  <a:lnTo>
                    <a:pt x="5454650" y="0"/>
                  </a:lnTo>
                  <a:lnTo>
                    <a:pt x="5454650" y="6350"/>
                  </a:lnTo>
                  <a:lnTo>
                    <a:pt x="5454650" y="0"/>
                  </a:lnTo>
                  <a:cubicBezTo>
                    <a:pt x="5909437" y="0"/>
                    <a:pt x="6278118" y="368173"/>
                    <a:pt x="6278118" y="822325"/>
                  </a:cubicBezTo>
                  <a:lnTo>
                    <a:pt x="6271768" y="822325"/>
                  </a:lnTo>
                  <a:lnTo>
                    <a:pt x="6278118" y="822325"/>
                  </a:lnTo>
                  <a:lnTo>
                    <a:pt x="6278118" y="2929128"/>
                  </a:lnTo>
                  <a:lnTo>
                    <a:pt x="6271768" y="2929128"/>
                  </a:lnTo>
                  <a:lnTo>
                    <a:pt x="6278118" y="2929128"/>
                  </a:lnTo>
                  <a:cubicBezTo>
                    <a:pt x="6278118" y="3383280"/>
                    <a:pt x="5909437" y="3751453"/>
                    <a:pt x="5454650" y="3751453"/>
                  </a:cubicBezTo>
                  <a:lnTo>
                    <a:pt x="5454650" y="3745103"/>
                  </a:lnTo>
                  <a:lnTo>
                    <a:pt x="5454650" y="3751453"/>
                  </a:lnTo>
                  <a:lnTo>
                    <a:pt x="823468" y="3751453"/>
                  </a:lnTo>
                  <a:lnTo>
                    <a:pt x="823468" y="3745103"/>
                  </a:lnTo>
                  <a:lnTo>
                    <a:pt x="823468" y="3751453"/>
                  </a:lnTo>
                  <a:cubicBezTo>
                    <a:pt x="368681" y="3751453"/>
                    <a:pt x="0" y="3383280"/>
                    <a:pt x="0" y="2929128"/>
                  </a:cubicBezTo>
                  <a:lnTo>
                    <a:pt x="0" y="822325"/>
                  </a:lnTo>
                  <a:lnTo>
                    <a:pt x="6350" y="822325"/>
                  </a:lnTo>
                  <a:lnTo>
                    <a:pt x="0" y="822325"/>
                  </a:lnTo>
                  <a:moveTo>
                    <a:pt x="12700" y="822325"/>
                  </a:moveTo>
                  <a:lnTo>
                    <a:pt x="12700" y="2929128"/>
                  </a:lnTo>
                  <a:lnTo>
                    <a:pt x="6350" y="2929128"/>
                  </a:lnTo>
                  <a:lnTo>
                    <a:pt x="12700" y="2929128"/>
                  </a:lnTo>
                  <a:cubicBezTo>
                    <a:pt x="12700" y="3376295"/>
                    <a:pt x="375666" y="3738753"/>
                    <a:pt x="823468" y="3738753"/>
                  </a:cubicBezTo>
                  <a:lnTo>
                    <a:pt x="5454650" y="3738753"/>
                  </a:lnTo>
                  <a:cubicBezTo>
                    <a:pt x="5902452" y="3738753"/>
                    <a:pt x="6265418" y="3376295"/>
                    <a:pt x="6265418" y="2929128"/>
                  </a:cubicBezTo>
                  <a:lnTo>
                    <a:pt x="6265418" y="822325"/>
                  </a:lnTo>
                  <a:cubicBezTo>
                    <a:pt x="6265418" y="375158"/>
                    <a:pt x="5902452" y="12700"/>
                    <a:pt x="5454650" y="12700"/>
                  </a:cubicBezTo>
                  <a:lnTo>
                    <a:pt x="823468" y="12700"/>
                  </a:lnTo>
                  <a:lnTo>
                    <a:pt x="823468" y="6350"/>
                  </a:lnTo>
                  <a:lnTo>
                    <a:pt x="823468" y="12700"/>
                  </a:lnTo>
                  <a:cubicBezTo>
                    <a:pt x="375666" y="12700"/>
                    <a:pt x="12700" y="375158"/>
                    <a:pt x="12700" y="8223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2970371" y="3275559"/>
            <a:ext cx="4170164" cy="81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Seamless PyTorch Compatibility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0371" y="4270176"/>
            <a:ext cx="4170164" cy="129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Integrates perfectly with PyTorch, allowing for smooth data flow from the GUI to the AI model.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747247" y="6084391"/>
            <a:ext cx="9662517" cy="2007394"/>
            <a:chOff x="0" y="0"/>
            <a:chExt cx="12883357" cy="26765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2870688" cy="2663825"/>
            </a:xfrm>
            <a:custGeom>
              <a:avLst/>
              <a:gdLst/>
              <a:ahLst/>
              <a:cxnLst/>
              <a:rect r="r" b="b" t="t" l="l"/>
              <a:pathLst>
                <a:path h="2663825" w="12870688">
                  <a:moveTo>
                    <a:pt x="0" y="815975"/>
                  </a:moveTo>
                  <a:cubicBezTo>
                    <a:pt x="0" y="365379"/>
                    <a:pt x="366776" y="0"/>
                    <a:pt x="819150" y="0"/>
                  </a:cubicBezTo>
                  <a:lnTo>
                    <a:pt x="12051538" y="0"/>
                  </a:lnTo>
                  <a:cubicBezTo>
                    <a:pt x="12503912" y="0"/>
                    <a:pt x="12870688" y="365379"/>
                    <a:pt x="12870688" y="815975"/>
                  </a:cubicBezTo>
                  <a:lnTo>
                    <a:pt x="12870688" y="1847850"/>
                  </a:lnTo>
                  <a:cubicBezTo>
                    <a:pt x="12870688" y="2298573"/>
                    <a:pt x="12503912" y="2663825"/>
                    <a:pt x="12051538" y="2663825"/>
                  </a:cubicBezTo>
                  <a:lnTo>
                    <a:pt x="819150" y="2663825"/>
                  </a:lnTo>
                  <a:cubicBezTo>
                    <a:pt x="366776" y="2663825"/>
                    <a:pt x="0" y="2298446"/>
                    <a:pt x="0" y="1847850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83388" cy="2676525"/>
            </a:xfrm>
            <a:custGeom>
              <a:avLst/>
              <a:gdLst/>
              <a:ahLst/>
              <a:cxnLst/>
              <a:rect r="r" b="b" t="t" l="l"/>
              <a:pathLst>
                <a:path h="2676525" w="12883388">
                  <a:moveTo>
                    <a:pt x="0" y="822325"/>
                  </a:moveTo>
                  <a:cubicBezTo>
                    <a:pt x="0" y="368173"/>
                    <a:pt x="369570" y="0"/>
                    <a:pt x="825500" y="0"/>
                  </a:cubicBezTo>
                  <a:lnTo>
                    <a:pt x="12057888" y="0"/>
                  </a:lnTo>
                  <a:lnTo>
                    <a:pt x="12057888" y="6350"/>
                  </a:lnTo>
                  <a:lnTo>
                    <a:pt x="12057888" y="0"/>
                  </a:lnTo>
                  <a:cubicBezTo>
                    <a:pt x="12513691" y="0"/>
                    <a:pt x="12883388" y="368173"/>
                    <a:pt x="12883388" y="822325"/>
                  </a:cubicBezTo>
                  <a:lnTo>
                    <a:pt x="12877038" y="822325"/>
                  </a:lnTo>
                  <a:lnTo>
                    <a:pt x="12883388" y="822325"/>
                  </a:lnTo>
                  <a:lnTo>
                    <a:pt x="12883388" y="1854200"/>
                  </a:lnTo>
                  <a:lnTo>
                    <a:pt x="12877038" y="1854200"/>
                  </a:lnTo>
                  <a:lnTo>
                    <a:pt x="12883388" y="1854200"/>
                  </a:lnTo>
                  <a:cubicBezTo>
                    <a:pt x="12883388" y="2308352"/>
                    <a:pt x="12513818" y="2676525"/>
                    <a:pt x="12057888" y="2676525"/>
                  </a:cubicBezTo>
                  <a:lnTo>
                    <a:pt x="12057888" y="2670175"/>
                  </a:lnTo>
                  <a:lnTo>
                    <a:pt x="12057888" y="2676525"/>
                  </a:lnTo>
                  <a:lnTo>
                    <a:pt x="825500" y="2676525"/>
                  </a:lnTo>
                  <a:lnTo>
                    <a:pt x="825500" y="2670175"/>
                  </a:lnTo>
                  <a:lnTo>
                    <a:pt x="825500" y="2676525"/>
                  </a:lnTo>
                  <a:cubicBezTo>
                    <a:pt x="369570" y="2676525"/>
                    <a:pt x="0" y="2308352"/>
                    <a:pt x="0" y="1854200"/>
                  </a:cubicBezTo>
                  <a:lnTo>
                    <a:pt x="0" y="822325"/>
                  </a:lnTo>
                  <a:lnTo>
                    <a:pt x="6350" y="822325"/>
                  </a:lnTo>
                  <a:lnTo>
                    <a:pt x="0" y="822325"/>
                  </a:lnTo>
                  <a:moveTo>
                    <a:pt x="12700" y="822325"/>
                  </a:moveTo>
                  <a:lnTo>
                    <a:pt x="12700" y="1854200"/>
                  </a:lnTo>
                  <a:lnTo>
                    <a:pt x="6350" y="1854200"/>
                  </a:lnTo>
                  <a:lnTo>
                    <a:pt x="12700" y="1854200"/>
                  </a:lnTo>
                  <a:cubicBezTo>
                    <a:pt x="12700" y="2301367"/>
                    <a:pt x="376555" y="2663825"/>
                    <a:pt x="825500" y="2663825"/>
                  </a:cubicBezTo>
                  <a:lnTo>
                    <a:pt x="12057888" y="2663825"/>
                  </a:lnTo>
                  <a:cubicBezTo>
                    <a:pt x="12506833" y="2663825"/>
                    <a:pt x="12870688" y="2301367"/>
                    <a:pt x="12870688" y="1854200"/>
                  </a:cubicBezTo>
                  <a:lnTo>
                    <a:pt x="12870688" y="822325"/>
                  </a:lnTo>
                  <a:cubicBezTo>
                    <a:pt x="12870688" y="375158"/>
                    <a:pt x="12506833" y="12700"/>
                    <a:pt x="12057888" y="12700"/>
                  </a:cubicBezTo>
                  <a:lnTo>
                    <a:pt x="825500" y="12700"/>
                  </a:lnTo>
                  <a:lnTo>
                    <a:pt x="825500" y="6350"/>
                  </a:lnTo>
                  <a:lnTo>
                    <a:pt x="825500" y="12700"/>
                  </a:lnTo>
                  <a:cubicBezTo>
                    <a:pt x="376555" y="12700"/>
                    <a:pt x="12700" y="375158"/>
                    <a:pt x="12700" y="8223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8016477" y="6334571"/>
            <a:ext cx="3892303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Simple Interface Design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16477" y="6930777"/>
            <a:ext cx="9124057" cy="89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Enables easy creation of interactive elements like buttons, labels, and image displays.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52010" y="8297615"/>
            <a:ext cx="9652992" cy="89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GUI allows users to effortlessly upload a leaf image and receive instant disease predictions, simplifying the diagnostic process for farmers.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42504" y="574774"/>
            <a:ext cx="10982028" cy="67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Journey: System Workflow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504" y="1585912"/>
            <a:ext cx="16802992" cy="42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clear, concise breakdown of how the AI system operates from user input to final diagnosis.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98280" y="2244924"/>
            <a:ext cx="1689795" cy="1231850"/>
            <a:chOff x="0" y="0"/>
            <a:chExt cx="2253060" cy="1642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240407" cy="1629791"/>
            </a:xfrm>
            <a:custGeom>
              <a:avLst/>
              <a:gdLst/>
              <a:ahLst/>
              <a:cxnLst/>
              <a:rect r="r" b="b" t="t" l="l"/>
              <a:pathLst>
                <a:path h="1629791" w="2240407">
                  <a:moveTo>
                    <a:pt x="0" y="254635"/>
                  </a:moveTo>
                  <a:cubicBezTo>
                    <a:pt x="0" y="114046"/>
                    <a:pt x="114300" y="0"/>
                    <a:pt x="255143" y="0"/>
                  </a:cubicBezTo>
                  <a:lnTo>
                    <a:pt x="1985264" y="0"/>
                  </a:lnTo>
                  <a:cubicBezTo>
                    <a:pt x="2126234" y="0"/>
                    <a:pt x="2240407" y="114046"/>
                    <a:pt x="2240407" y="254635"/>
                  </a:cubicBezTo>
                  <a:lnTo>
                    <a:pt x="2240407" y="1375156"/>
                  </a:lnTo>
                  <a:cubicBezTo>
                    <a:pt x="2240407" y="1515745"/>
                    <a:pt x="2126107" y="1629791"/>
                    <a:pt x="1985264" y="1629791"/>
                  </a:cubicBezTo>
                  <a:lnTo>
                    <a:pt x="255143" y="1629791"/>
                  </a:lnTo>
                  <a:cubicBezTo>
                    <a:pt x="114300" y="1629791"/>
                    <a:pt x="0" y="1515745"/>
                    <a:pt x="0" y="1375156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3107" cy="1642491"/>
            </a:xfrm>
            <a:custGeom>
              <a:avLst/>
              <a:gdLst/>
              <a:ahLst/>
              <a:cxnLst/>
              <a:rect r="r" b="b" t="t" l="l"/>
              <a:pathLst>
                <a:path h="1642491" w="2253107">
                  <a:moveTo>
                    <a:pt x="0" y="260985"/>
                  </a:moveTo>
                  <a:cubicBezTo>
                    <a:pt x="0" y="116840"/>
                    <a:pt x="117094" y="0"/>
                    <a:pt x="261493" y="0"/>
                  </a:cubicBezTo>
                  <a:lnTo>
                    <a:pt x="1991614" y="0"/>
                  </a:lnTo>
                  <a:lnTo>
                    <a:pt x="1991614" y="6350"/>
                  </a:lnTo>
                  <a:lnTo>
                    <a:pt x="1991614" y="0"/>
                  </a:lnTo>
                  <a:cubicBezTo>
                    <a:pt x="2136013" y="0"/>
                    <a:pt x="2253107" y="116840"/>
                    <a:pt x="2253107" y="260985"/>
                  </a:cubicBezTo>
                  <a:lnTo>
                    <a:pt x="2246757" y="260985"/>
                  </a:lnTo>
                  <a:lnTo>
                    <a:pt x="2253107" y="260985"/>
                  </a:lnTo>
                  <a:lnTo>
                    <a:pt x="2253107" y="1381506"/>
                  </a:lnTo>
                  <a:lnTo>
                    <a:pt x="2246757" y="1381506"/>
                  </a:lnTo>
                  <a:lnTo>
                    <a:pt x="2253107" y="1381506"/>
                  </a:lnTo>
                  <a:cubicBezTo>
                    <a:pt x="2253107" y="1525651"/>
                    <a:pt x="2136013" y="1642491"/>
                    <a:pt x="1991614" y="1642491"/>
                  </a:cubicBezTo>
                  <a:lnTo>
                    <a:pt x="1991614" y="1636141"/>
                  </a:lnTo>
                  <a:lnTo>
                    <a:pt x="1991614" y="1642491"/>
                  </a:lnTo>
                  <a:lnTo>
                    <a:pt x="261493" y="1642491"/>
                  </a:lnTo>
                  <a:lnTo>
                    <a:pt x="261493" y="1636141"/>
                  </a:lnTo>
                  <a:lnTo>
                    <a:pt x="261493" y="1642491"/>
                  </a:lnTo>
                  <a:cubicBezTo>
                    <a:pt x="117094" y="1642491"/>
                    <a:pt x="0" y="1525651"/>
                    <a:pt x="0" y="1381506"/>
                  </a:cubicBezTo>
                  <a:lnTo>
                    <a:pt x="0" y="260985"/>
                  </a:lnTo>
                  <a:lnTo>
                    <a:pt x="6350" y="260985"/>
                  </a:lnTo>
                  <a:lnTo>
                    <a:pt x="0" y="260985"/>
                  </a:lnTo>
                  <a:moveTo>
                    <a:pt x="12700" y="260985"/>
                  </a:moveTo>
                  <a:lnTo>
                    <a:pt x="12700" y="1381506"/>
                  </a:lnTo>
                  <a:lnTo>
                    <a:pt x="6350" y="1381506"/>
                  </a:lnTo>
                  <a:lnTo>
                    <a:pt x="12700" y="1381506"/>
                  </a:lnTo>
                  <a:cubicBezTo>
                    <a:pt x="12700" y="1518666"/>
                    <a:pt x="124079" y="1629791"/>
                    <a:pt x="261493" y="1629791"/>
                  </a:cubicBezTo>
                  <a:lnTo>
                    <a:pt x="1991614" y="1629791"/>
                  </a:lnTo>
                  <a:cubicBezTo>
                    <a:pt x="2129028" y="1629791"/>
                    <a:pt x="2240407" y="1518666"/>
                    <a:pt x="2240407" y="1381506"/>
                  </a:cubicBezTo>
                  <a:lnTo>
                    <a:pt x="2240407" y="260985"/>
                  </a:lnTo>
                  <a:cubicBezTo>
                    <a:pt x="2240407" y="123825"/>
                    <a:pt x="2129028" y="12700"/>
                    <a:pt x="1991614" y="12700"/>
                  </a:cubicBezTo>
                  <a:lnTo>
                    <a:pt x="261493" y="12700"/>
                  </a:lnTo>
                  <a:lnTo>
                    <a:pt x="261493" y="6350"/>
                  </a:lnTo>
                  <a:lnTo>
                    <a:pt x="261493" y="12700"/>
                  </a:lnTo>
                  <a:cubicBezTo>
                    <a:pt x="124079" y="12700"/>
                    <a:pt x="12700" y="123825"/>
                    <a:pt x="12700" y="26098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4794051" y="2711649"/>
            <a:ext cx="298251" cy="298251"/>
          </a:xfrm>
          <a:custGeom>
            <a:avLst/>
            <a:gdLst/>
            <a:ahLst/>
            <a:cxnLst/>
            <a:rect r="r" b="b" t="t" l="l"/>
            <a:pathLst>
              <a:path h="298251" w="298251">
                <a:moveTo>
                  <a:pt x="0" y="0"/>
                </a:moveTo>
                <a:lnTo>
                  <a:pt x="298251" y="0"/>
                </a:lnTo>
                <a:lnTo>
                  <a:pt x="298251" y="298251"/>
                </a:lnTo>
                <a:lnTo>
                  <a:pt x="0" y="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249" r="0" b="-624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95392" y="2461766"/>
            <a:ext cx="2652118" cy="3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Open GUI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5392" y="2834729"/>
            <a:ext cx="4486424" cy="4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 launches the intuitive graphical interface.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89277" y="3460105"/>
            <a:ext cx="11550254" cy="14288"/>
            <a:chOff x="0" y="0"/>
            <a:chExt cx="15400338" cy="1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00401" cy="19050"/>
            </a:xfrm>
            <a:custGeom>
              <a:avLst/>
              <a:gdLst/>
              <a:ahLst/>
              <a:cxnLst/>
              <a:rect r="r" b="b" t="t" l="l"/>
              <a:pathLst>
                <a:path h="19050" w="15400401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390876" y="0"/>
                  </a:lnTo>
                  <a:cubicBezTo>
                    <a:pt x="15396083" y="0"/>
                    <a:pt x="15400401" y="4318"/>
                    <a:pt x="15400401" y="9525"/>
                  </a:cubicBezTo>
                  <a:cubicBezTo>
                    <a:pt x="15400401" y="14732"/>
                    <a:pt x="15396083" y="19050"/>
                    <a:pt x="1539087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258145" y="3573215"/>
            <a:ext cx="3370064" cy="1231850"/>
            <a:chOff x="0" y="0"/>
            <a:chExt cx="4493418" cy="16424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4480687" cy="1629791"/>
            </a:xfrm>
            <a:custGeom>
              <a:avLst/>
              <a:gdLst/>
              <a:ahLst/>
              <a:cxnLst/>
              <a:rect r="r" b="b" t="t" l="l"/>
              <a:pathLst>
                <a:path h="1629791" w="4480687">
                  <a:moveTo>
                    <a:pt x="0" y="254635"/>
                  </a:moveTo>
                  <a:cubicBezTo>
                    <a:pt x="0" y="114046"/>
                    <a:pt x="114554" y="0"/>
                    <a:pt x="255905" y="0"/>
                  </a:cubicBezTo>
                  <a:lnTo>
                    <a:pt x="4224782" y="0"/>
                  </a:lnTo>
                  <a:cubicBezTo>
                    <a:pt x="4366133" y="0"/>
                    <a:pt x="4480687" y="114046"/>
                    <a:pt x="4480687" y="254635"/>
                  </a:cubicBezTo>
                  <a:lnTo>
                    <a:pt x="4480687" y="1375156"/>
                  </a:lnTo>
                  <a:cubicBezTo>
                    <a:pt x="4480687" y="1515745"/>
                    <a:pt x="4366133" y="1629791"/>
                    <a:pt x="4224782" y="1629791"/>
                  </a:cubicBezTo>
                  <a:lnTo>
                    <a:pt x="255905" y="1629791"/>
                  </a:lnTo>
                  <a:cubicBezTo>
                    <a:pt x="114554" y="1629791"/>
                    <a:pt x="0" y="1515745"/>
                    <a:pt x="0" y="1375156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93387" cy="1642491"/>
            </a:xfrm>
            <a:custGeom>
              <a:avLst/>
              <a:gdLst/>
              <a:ahLst/>
              <a:cxnLst/>
              <a:rect r="r" b="b" t="t" l="l"/>
              <a:pathLst>
                <a:path h="1642491" w="4493387">
                  <a:moveTo>
                    <a:pt x="0" y="260985"/>
                  </a:moveTo>
                  <a:cubicBezTo>
                    <a:pt x="0" y="116840"/>
                    <a:pt x="117475" y="0"/>
                    <a:pt x="262255" y="0"/>
                  </a:cubicBezTo>
                  <a:lnTo>
                    <a:pt x="4231132" y="0"/>
                  </a:lnTo>
                  <a:lnTo>
                    <a:pt x="4231132" y="6350"/>
                  </a:lnTo>
                  <a:lnTo>
                    <a:pt x="4231132" y="0"/>
                  </a:lnTo>
                  <a:cubicBezTo>
                    <a:pt x="4375912" y="0"/>
                    <a:pt x="4493387" y="116840"/>
                    <a:pt x="4493387" y="260985"/>
                  </a:cubicBezTo>
                  <a:lnTo>
                    <a:pt x="4487037" y="260985"/>
                  </a:lnTo>
                  <a:lnTo>
                    <a:pt x="4493387" y="260985"/>
                  </a:lnTo>
                  <a:lnTo>
                    <a:pt x="4493387" y="1381506"/>
                  </a:lnTo>
                  <a:lnTo>
                    <a:pt x="4487037" y="1381506"/>
                  </a:lnTo>
                  <a:lnTo>
                    <a:pt x="4493387" y="1381506"/>
                  </a:lnTo>
                  <a:cubicBezTo>
                    <a:pt x="4493387" y="1525651"/>
                    <a:pt x="4375912" y="1642491"/>
                    <a:pt x="4231132" y="1642491"/>
                  </a:cubicBezTo>
                  <a:lnTo>
                    <a:pt x="4231132" y="1636141"/>
                  </a:lnTo>
                  <a:lnTo>
                    <a:pt x="4231132" y="1642491"/>
                  </a:lnTo>
                  <a:lnTo>
                    <a:pt x="262255" y="1642491"/>
                  </a:lnTo>
                  <a:lnTo>
                    <a:pt x="262255" y="1636141"/>
                  </a:lnTo>
                  <a:lnTo>
                    <a:pt x="262255" y="1642491"/>
                  </a:lnTo>
                  <a:cubicBezTo>
                    <a:pt x="117475" y="1642491"/>
                    <a:pt x="0" y="1525651"/>
                    <a:pt x="0" y="1381506"/>
                  </a:cubicBezTo>
                  <a:lnTo>
                    <a:pt x="0" y="260985"/>
                  </a:lnTo>
                  <a:lnTo>
                    <a:pt x="6350" y="260985"/>
                  </a:lnTo>
                  <a:lnTo>
                    <a:pt x="0" y="260985"/>
                  </a:lnTo>
                  <a:moveTo>
                    <a:pt x="12700" y="260985"/>
                  </a:moveTo>
                  <a:lnTo>
                    <a:pt x="12700" y="1381506"/>
                  </a:lnTo>
                  <a:lnTo>
                    <a:pt x="6350" y="1381506"/>
                  </a:lnTo>
                  <a:lnTo>
                    <a:pt x="12700" y="1381506"/>
                  </a:lnTo>
                  <a:cubicBezTo>
                    <a:pt x="12700" y="1518539"/>
                    <a:pt x="124333" y="1629791"/>
                    <a:pt x="262255" y="1629791"/>
                  </a:cubicBezTo>
                  <a:lnTo>
                    <a:pt x="4231132" y="1629791"/>
                  </a:lnTo>
                  <a:cubicBezTo>
                    <a:pt x="4368927" y="1629791"/>
                    <a:pt x="4480687" y="1518666"/>
                    <a:pt x="4480687" y="1381506"/>
                  </a:cubicBezTo>
                  <a:lnTo>
                    <a:pt x="4480687" y="260985"/>
                  </a:lnTo>
                  <a:cubicBezTo>
                    <a:pt x="4480687" y="123825"/>
                    <a:pt x="4369054" y="12700"/>
                    <a:pt x="4231132" y="12700"/>
                  </a:cubicBezTo>
                  <a:lnTo>
                    <a:pt x="262255" y="12700"/>
                  </a:lnTo>
                  <a:lnTo>
                    <a:pt x="262255" y="6350"/>
                  </a:lnTo>
                  <a:lnTo>
                    <a:pt x="262255" y="12700"/>
                  </a:lnTo>
                  <a:cubicBezTo>
                    <a:pt x="124333" y="12700"/>
                    <a:pt x="12700" y="123825"/>
                    <a:pt x="12700" y="26098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4794051" y="4039940"/>
            <a:ext cx="298251" cy="298251"/>
          </a:xfrm>
          <a:custGeom>
            <a:avLst/>
            <a:gdLst/>
            <a:ahLst/>
            <a:cxnLst/>
            <a:rect r="r" b="b" t="t" l="l"/>
            <a:pathLst>
              <a:path h="298251" w="298251">
                <a:moveTo>
                  <a:pt x="0" y="0"/>
                </a:moveTo>
                <a:lnTo>
                  <a:pt x="298251" y="0"/>
                </a:lnTo>
                <a:lnTo>
                  <a:pt x="298251" y="298251"/>
                </a:lnTo>
                <a:lnTo>
                  <a:pt x="0" y="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835528" y="3790057"/>
            <a:ext cx="2652118" cy="3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Choose Image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5528" y="4163020"/>
            <a:ext cx="4736306" cy="4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 selects a plant leaf image from their device.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729412" y="4788396"/>
            <a:ext cx="10710119" cy="14288"/>
            <a:chOff x="0" y="0"/>
            <a:chExt cx="14280158" cy="190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280135" cy="19050"/>
            </a:xfrm>
            <a:custGeom>
              <a:avLst/>
              <a:gdLst/>
              <a:ahLst/>
              <a:cxnLst/>
              <a:rect r="r" b="b" t="t" l="l"/>
              <a:pathLst>
                <a:path h="19050" w="14280135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270610" y="0"/>
                  </a:lnTo>
                  <a:cubicBezTo>
                    <a:pt x="14275817" y="0"/>
                    <a:pt x="14280135" y="4318"/>
                    <a:pt x="14280135" y="9525"/>
                  </a:cubicBezTo>
                  <a:cubicBezTo>
                    <a:pt x="14280135" y="14732"/>
                    <a:pt x="14275817" y="19050"/>
                    <a:pt x="1427061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2418010" y="4901505"/>
            <a:ext cx="5050334" cy="1231850"/>
            <a:chOff x="0" y="0"/>
            <a:chExt cx="6733778" cy="16424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6721094" cy="1629791"/>
            </a:xfrm>
            <a:custGeom>
              <a:avLst/>
              <a:gdLst/>
              <a:ahLst/>
              <a:cxnLst/>
              <a:rect r="r" b="b" t="t" l="l"/>
              <a:pathLst>
                <a:path h="1629791" w="6721094">
                  <a:moveTo>
                    <a:pt x="0" y="254635"/>
                  </a:moveTo>
                  <a:cubicBezTo>
                    <a:pt x="0" y="114046"/>
                    <a:pt x="114681" y="0"/>
                    <a:pt x="256159" y="0"/>
                  </a:cubicBezTo>
                  <a:lnTo>
                    <a:pt x="6464935" y="0"/>
                  </a:lnTo>
                  <a:cubicBezTo>
                    <a:pt x="6606413" y="0"/>
                    <a:pt x="6721094" y="114046"/>
                    <a:pt x="6721094" y="254635"/>
                  </a:cubicBezTo>
                  <a:lnTo>
                    <a:pt x="6721094" y="1375156"/>
                  </a:lnTo>
                  <a:cubicBezTo>
                    <a:pt x="6721094" y="1515745"/>
                    <a:pt x="6606413" y="1629791"/>
                    <a:pt x="6464935" y="1629791"/>
                  </a:cubicBezTo>
                  <a:lnTo>
                    <a:pt x="256159" y="1629791"/>
                  </a:lnTo>
                  <a:cubicBezTo>
                    <a:pt x="114681" y="1629791"/>
                    <a:pt x="0" y="1515745"/>
                    <a:pt x="0" y="1375156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33794" cy="1642491"/>
            </a:xfrm>
            <a:custGeom>
              <a:avLst/>
              <a:gdLst/>
              <a:ahLst/>
              <a:cxnLst/>
              <a:rect r="r" b="b" t="t" l="l"/>
              <a:pathLst>
                <a:path h="1642491" w="6733794">
                  <a:moveTo>
                    <a:pt x="0" y="260985"/>
                  </a:moveTo>
                  <a:cubicBezTo>
                    <a:pt x="0" y="116840"/>
                    <a:pt x="117602" y="0"/>
                    <a:pt x="262509" y="0"/>
                  </a:cubicBezTo>
                  <a:lnTo>
                    <a:pt x="6471285" y="0"/>
                  </a:lnTo>
                  <a:lnTo>
                    <a:pt x="6471285" y="6350"/>
                  </a:lnTo>
                  <a:lnTo>
                    <a:pt x="6471285" y="0"/>
                  </a:lnTo>
                  <a:cubicBezTo>
                    <a:pt x="6616192" y="0"/>
                    <a:pt x="6733794" y="116840"/>
                    <a:pt x="6733794" y="260985"/>
                  </a:cubicBezTo>
                  <a:lnTo>
                    <a:pt x="6727444" y="260985"/>
                  </a:lnTo>
                  <a:lnTo>
                    <a:pt x="6733794" y="260985"/>
                  </a:lnTo>
                  <a:lnTo>
                    <a:pt x="6733794" y="1381506"/>
                  </a:lnTo>
                  <a:lnTo>
                    <a:pt x="6727444" y="1381506"/>
                  </a:lnTo>
                  <a:lnTo>
                    <a:pt x="6733794" y="1381506"/>
                  </a:lnTo>
                  <a:cubicBezTo>
                    <a:pt x="6733794" y="1525651"/>
                    <a:pt x="6616192" y="1642491"/>
                    <a:pt x="6471285" y="1642491"/>
                  </a:cubicBezTo>
                  <a:lnTo>
                    <a:pt x="6471285" y="1636141"/>
                  </a:lnTo>
                  <a:lnTo>
                    <a:pt x="6471285" y="1642491"/>
                  </a:lnTo>
                  <a:lnTo>
                    <a:pt x="262509" y="1642491"/>
                  </a:lnTo>
                  <a:lnTo>
                    <a:pt x="262509" y="1636141"/>
                  </a:lnTo>
                  <a:lnTo>
                    <a:pt x="262509" y="1642491"/>
                  </a:lnTo>
                  <a:cubicBezTo>
                    <a:pt x="117602" y="1642491"/>
                    <a:pt x="0" y="1525651"/>
                    <a:pt x="0" y="1381506"/>
                  </a:cubicBezTo>
                  <a:lnTo>
                    <a:pt x="0" y="260985"/>
                  </a:lnTo>
                  <a:lnTo>
                    <a:pt x="6350" y="260985"/>
                  </a:lnTo>
                  <a:lnTo>
                    <a:pt x="0" y="260985"/>
                  </a:lnTo>
                  <a:moveTo>
                    <a:pt x="12700" y="260985"/>
                  </a:moveTo>
                  <a:lnTo>
                    <a:pt x="12700" y="1381506"/>
                  </a:lnTo>
                  <a:lnTo>
                    <a:pt x="6350" y="1381506"/>
                  </a:lnTo>
                  <a:lnTo>
                    <a:pt x="12700" y="1381506"/>
                  </a:lnTo>
                  <a:cubicBezTo>
                    <a:pt x="12700" y="1518539"/>
                    <a:pt x="124460" y="1629791"/>
                    <a:pt x="262509" y="1629791"/>
                  </a:cubicBezTo>
                  <a:lnTo>
                    <a:pt x="6471285" y="1629791"/>
                  </a:lnTo>
                  <a:cubicBezTo>
                    <a:pt x="6609207" y="1629791"/>
                    <a:pt x="6721094" y="1518539"/>
                    <a:pt x="6721094" y="1381506"/>
                  </a:cubicBezTo>
                  <a:lnTo>
                    <a:pt x="6721094" y="260985"/>
                  </a:lnTo>
                  <a:cubicBezTo>
                    <a:pt x="6721094" y="123952"/>
                    <a:pt x="6609334" y="12700"/>
                    <a:pt x="6471285" y="12700"/>
                  </a:cubicBezTo>
                  <a:lnTo>
                    <a:pt x="262509" y="12700"/>
                  </a:lnTo>
                  <a:lnTo>
                    <a:pt x="262509" y="6350"/>
                  </a:lnTo>
                  <a:lnTo>
                    <a:pt x="262509" y="12700"/>
                  </a:lnTo>
                  <a:cubicBezTo>
                    <a:pt x="124460" y="12700"/>
                    <a:pt x="12700" y="123952"/>
                    <a:pt x="12700" y="26098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4794051" y="5368230"/>
            <a:ext cx="298251" cy="298251"/>
          </a:xfrm>
          <a:custGeom>
            <a:avLst/>
            <a:gdLst/>
            <a:ahLst/>
            <a:cxnLst/>
            <a:rect r="r" b="b" t="t" l="l"/>
            <a:pathLst>
              <a:path h="298251" w="298251">
                <a:moveTo>
                  <a:pt x="0" y="0"/>
                </a:moveTo>
                <a:lnTo>
                  <a:pt x="298251" y="0"/>
                </a:lnTo>
                <a:lnTo>
                  <a:pt x="298251" y="298251"/>
                </a:lnTo>
                <a:lnTo>
                  <a:pt x="0" y="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124" r="0" b="-3124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675661" y="5118347"/>
            <a:ext cx="2652118" cy="3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Send to Model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75661" y="5491311"/>
            <a:ext cx="5455444" cy="4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Image is securely transmitted to the Inception v3 model.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569548" y="6116688"/>
            <a:ext cx="9869984" cy="14288"/>
            <a:chOff x="0" y="0"/>
            <a:chExt cx="13159978" cy="19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159994" cy="19050"/>
            </a:xfrm>
            <a:custGeom>
              <a:avLst/>
              <a:gdLst/>
              <a:ahLst/>
              <a:cxnLst/>
              <a:rect r="r" b="b" t="t" l="l"/>
              <a:pathLst>
                <a:path h="19050" w="13159994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150469" y="0"/>
                  </a:lnTo>
                  <a:cubicBezTo>
                    <a:pt x="13155676" y="0"/>
                    <a:pt x="13159994" y="4318"/>
                    <a:pt x="13159994" y="9525"/>
                  </a:cubicBezTo>
                  <a:cubicBezTo>
                    <a:pt x="13159994" y="14732"/>
                    <a:pt x="13155676" y="19050"/>
                    <a:pt x="13150469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577876" y="6229796"/>
            <a:ext cx="6730604" cy="1231850"/>
            <a:chOff x="0" y="0"/>
            <a:chExt cx="8974138" cy="16424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8961501" cy="1629791"/>
            </a:xfrm>
            <a:custGeom>
              <a:avLst/>
              <a:gdLst/>
              <a:ahLst/>
              <a:cxnLst/>
              <a:rect r="r" b="b" t="t" l="l"/>
              <a:pathLst>
                <a:path h="1629791" w="8961501">
                  <a:moveTo>
                    <a:pt x="0" y="254635"/>
                  </a:moveTo>
                  <a:cubicBezTo>
                    <a:pt x="0" y="114046"/>
                    <a:pt x="114681" y="0"/>
                    <a:pt x="256286" y="0"/>
                  </a:cubicBezTo>
                  <a:lnTo>
                    <a:pt x="8705215" y="0"/>
                  </a:lnTo>
                  <a:cubicBezTo>
                    <a:pt x="8846693" y="0"/>
                    <a:pt x="8961501" y="114046"/>
                    <a:pt x="8961501" y="254635"/>
                  </a:cubicBezTo>
                  <a:lnTo>
                    <a:pt x="8961501" y="1375156"/>
                  </a:lnTo>
                  <a:cubicBezTo>
                    <a:pt x="8961501" y="1515745"/>
                    <a:pt x="8846820" y="1629791"/>
                    <a:pt x="8705215" y="1629791"/>
                  </a:cubicBezTo>
                  <a:lnTo>
                    <a:pt x="256286" y="1629791"/>
                  </a:lnTo>
                  <a:cubicBezTo>
                    <a:pt x="114681" y="1629791"/>
                    <a:pt x="0" y="1515745"/>
                    <a:pt x="0" y="1375156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74201" cy="1642491"/>
            </a:xfrm>
            <a:custGeom>
              <a:avLst/>
              <a:gdLst/>
              <a:ahLst/>
              <a:cxnLst/>
              <a:rect r="r" b="b" t="t" l="l"/>
              <a:pathLst>
                <a:path h="1642491" w="8974201">
                  <a:moveTo>
                    <a:pt x="0" y="260985"/>
                  </a:moveTo>
                  <a:cubicBezTo>
                    <a:pt x="0" y="116840"/>
                    <a:pt x="117602" y="0"/>
                    <a:pt x="262636" y="0"/>
                  </a:cubicBezTo>
                  <a:lnTo>
                    <a:pt x="8711565" y="0"/>
                  </a:lnTo>
                  <a:lnTo>
                    <a:pt x="8711565" y="6350"/>
                  </a:lnTo>
                  <a:lnTo>
                    <a:pt x="8711565" y="0"/>
                  </a:lnTo>
                  <a:cubicBezTo>
                    <a:pt x="8856599" y="0"/>
                    <a:pt x="8974201" y="116840"/>
                    <a:pt x="8974201" y="260985"/>
                  </a:cubicBezTo>
                  <a:lnTo>
                    <a:pt x="8967851" y="260985"/>
                  </a:lnTo>
                  <a:lnTo>
                    <a:pt x="8974201" y="260985"/>
                  </a:lnTo>
                  <a:lnTo>
                    <a:pt x="8974201" y="1381506"/>
                  </a:lnTo>
                  <a:lnTo>
                    <a:pt x="8967851" y="1381506"/>
                  </a:lnTo>
                  <a:lnTo>
                    <a:pt x="8974201" y="1381506"/>
                  </a:lnTo>
                  <a:cubicBezTo>
                    <a:pt x="8974201" y="1525651"/>
                    <a:pt x="8856599" y="1642491"/>
                    <a:pt x="8711565" y="1642491"/>
                  </a:cubicBezTo>
                  <a:lnTo>
                    <a:pt x="8711565" y="1636141"/>
                  </a:lnTo>
                  <a:lnTo>
                    <a:pt x="8711565" y="1642491"/>
                  </a:lnTo>
                  <a:lnTo>
                    <a:pt x="262636" y="1642491"/>
                  </a:lnTo>
                  <a:lnTo>
                    <a:pt x="262636" y="1636141"/>
                  </a:lnTo>
                  <a:lnTo>
                    <a:pt x="262636" y="1642491"/>
                  </a:lnTo>
                  <a:cubicBezTo>
                    <a:pt x="117602" y="1642491"/>
                    <a:pt x="0" y="1525651"/>
                    <a:pt x="0" y="1381506"/>
                  </a:cubicBezTo>
                  <a:lnTo>
                    <a:pt x="0" y="260985"/>
                  </a:lnTo>
                  <a:lnTo>
                    <a:pt x="6350" y="260985"/>
                  </a:lnTo>
                  <a:lnTo>
                    <a:pt x="0" y="260985"/>
                  </a:lnTo>
                  <a:moveTo>
                    <a:pt x="12700" y="260985"/>
                  </a:moveTo>
                  <a:lnTo>
                    <a:pt x="12700" y="1381506"/>
                  </a:lnTo>
                  <a:lnTo>
                    <a:pt x="6350" y="1381506"/>
                  </a:lnTo>
                  <a:lnTo>
                    <a:pt x="12700" y="1381506"/>
                  </a:lnTo>
                  <a:cubicBezTo>
                    <a:pt x="12700" y="1518539"/>
                    <a:pt x="124587" y="1629791"/>
                    <a:pt x="262636" y="1629791"/>
                  </a:cubicBezTo>
                  <a:lnTo>
                    <a:pt x="8711565" y="1629791"/>
                  </a:lnTo>
                  <a:cubicBezTo>
                    <a:pt x="8849614" y="1629791"/>
                    <a:pt x="8961501" y="1518539"/>
                    <a:pt x="8961501" y="1381506"/>
                  </a:cubicBezTo>
                  <a:lnTo>
                    <a:pt x="8961501" y="260985"/>
                  </a:lnTo>
                  <a:cubicBezTo>
                    <a:pt x="8961501" y="123952"/>
                    <a:pt x="8849614" y="12700"/>
                    <a:pt x="8711565" y="12700"/>
                  </a:cubicBezTo>
                  <a:lnTo>
                    <a:pt x="262636" y="12700"/>
                  </a:lnTo>
                  <a:lnTo>
                    <a:pt x="262636" y="6350"/>
                  </a:lnTo>
                  <a:lnTo>
                    <a:pt x="262636" y="12700"/>
                  </a:lnTo>
                  <a:cubicBezTo>
                    <a:pt x="124587" y="12700"/>
                    <a:pt x="12700" y="123952"/>
                    <a:pt x="12700" y="26098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4794051" y="6696521"/>
            <a:ext cx="298251" cy="298251"/>
          </a:xfrm>
          <a:custGeom>
            <a:avLst/>
            <a:gdLst/>
            <a:ahLst/>
            <a:cxnLst/>
            <a:rect r="r" b="b" t="t" l="l"/>
            <a:pathLst>
              <a:path h="298251" w="298251">
                <a:moveTo>
                  <a:pt x="0" y="0"/>
                </a:moveTo>
                <a:lnTo>
                  <a:pt x="298251" y="0"/>
                </a:lnTo>
                <a:lnTo>
                  <a:pt x="298251" y="298251"/>
                </a:lnTo>
                <a:lnTo>
                  <a:pt x="0" y="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515796" y="6446639"/>
            <a:ext cx="2652118" cy="3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Model 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15796" y="6819602"/>
            <a:ext cx="7890868" cy="4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Inception v3 rapidly processes and analyzes the leaf image for disease indicators.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409682" y="7444979"/>
            <a:ext cx="9029849" cy="14288"/>
            <a:chOff x="0" y="0"/>
            <a:chExt cx="12039798" cy="190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039854" cy="19050"/>
            </a:xfrm>
            <a:custGeom>
              <a:avLst/>
              <a:gdLst/>
              <a:ahLst/>
              <a:cxnLst/>
              <a:rect r="r" b="b" t="t" l="l"/>
              <a:pathLst>
                <a:path h="19050" w="12039854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030329" y="0"/>
                  </a:lnTo>
                  <a:cubicBezTo>
                    <a:pt x="12035536" y="0"/>
                    <a:pt x="12039854" y="4318"/>
                    <a:pt x="12039854" y="9525"/>
                  </a:cubicBezTo>
                  <a:cubicBezTo>
                    <a:pt x="12039854" y="14732"/>
                    <a:pt x="12035536" y="19050"/>
                    <a:pt x="12030329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737741" y="7558087"/>
            <a:ext cx="8411021" cy="1571327"/>
            <a:chOff x="0" y="0"/>
            <a:chExt cx="11214695" cy="20951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11202036" cy="2082419"/>
            </a:xfrm>
            <a:custGeom>
              <a:avLst/>
              <a:gdLst/>
              <a:ahLst/>
              <a:cxnLst/>
              <a:rect r="r" b="b" t="t" l="l"/>
              <a:pathLst>
                <a:path h="2082419" w="11202036">
                  <a:moveTo>
                    <a:pt x="0" y="254635"/>
                  </a:moveTo>
                  <a:cubicBezTo>
                    <a:pt x="0" y="114046"/>
                    <a:pt x="114554" y="0"/>
                    <a:pt x="255905" y="0"/>
                  </a:cubicBezTo>
                  <a:lnTo>
                    <a:pt x="10946130" y="0"/>
                  </a:lnTo>
                  <a:cubicBezTo>
                    <a:pt x="11087481" y="0"/>
                    <a:pt x="11202036" y="114046"/>
                    <a:pt x="11202036" y="254635"/>
                  </a:cubicBezTo>
                  <a:lnTo>
                    <a:pt x="11202036" y="1827784"/>
                  </a:lnTo>
                  <a:cubicBezTo>
                    <a:pt x="11202036" y="1968373"/>
                    <a:pt x="11087481" y="2082419"/>
                    <a:pt x="10946130" y="2082419"/>
                  </a:cubicBezTo>
                  <a:lnTo>
                    <a:pt x="255905" y="2082419"/>
                  </a:lnTo>
                  <a:cubicBezTo>
                    <a:pt x="114554" y="2082419"/>
                    <a:pt x="0" y="1968373"/>
                    <a:pt x="0" y="1827784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214736" cy="2095119"/>
            </a:xfrm>
            <a:custGeom>
              <a:avLst/>
              <a:gdLst/>
              <a:ahLst/>
              <a:cxnLst/>
              <a:rect r="r" b="b" t="t" l="l"/>
              <a:pathLst>
                <a:path h="2095119" w="11214736">
                  <a:moveTo>
                    <a:pt x="0" y="260985"/>
                  </a:moveTo>
                  <a:cubicBezTo>
                    <a:pt x="0" y="116840"/>
                    <a:pt x="117475" y="0"/>
                    <a:pt x="262255" y="0"/>
                  </a:cubicBezTo>
                  <a:lnTo>
                    <a:pt x="10952480" y="0"/>
                  </a:lnTo>
                  <a:lnTo>
                    <a:pt x="10952480" y="6350"/>
                  </a:lnTo>
                  <a:lnTo>
                    <a:pt x="10952480" y="0"/>
                  </a:lnTo>
                  <a:cubicBezTo>
                    <a:pt x="11097261" y="0"/>
                    <a:pt x="11214736" y="116840"/>
                    <a:pt x="11214736" y="260985"/>
                  </a:cubicBezTo>
                  <a:lnTo>
                    <a:pt x="11208386" y="260985"/>
                  </a:lnTo>
                  <a:lnTo>
                    <a:pt x="11214736" y="260985"/>
                  </a:lnTo>
                  <a:lnTo>
                    <a:pt x="11214736" y="1834134"/>
                  </a:lnTo>
                  <a:lnTo>
                    <a:pt x="11208386" y="1834134"/>
                  </a:lnTo>
                  <a:lnTo>
                    <a:pt x="11214736" y="1834134"/>
                  </a:lnTo>
                  <a:cubicBezTo>
                    <a:pt x="11214736" y="1978279"/>
                    <a:pt x="11097261" y="2095119"/>
                    <a:pt x="10952480" y="2095119"/>
                  </a:cubicBezTo>
                  <a:lnTo>
                    <a:pt x="10952480" y="2088769"/>
                  </a:lnTo>
                  <a:lnTo>
                    <a:pt x="10952480" y="2095119"/>
                  </a:lnTo>
                  <a:lnTo>
                    <a:pt x="262255" y="2095119"/>
                  </a:lnTo>
                  <a:lnTo>
                    <a:pt x="262255" y="2088769"/>
                  </a:lnTo>
                  <a:lnTo>
                    <a:pt x="262255" y="2095119"/>
                  </a:lnTo>
                  <a:cubicBezTo>
                    <a:pt x="117475" y="2095119"/>
                    <a:pt x="0" y="1978279"/>
                    <a:pt x="0" y="1834134"/>
                  </a:cubicBezTo>
                  <a:lnTo>
                    <a:pt x="0" y="260985"/>
                  </a:lnTo>
                  <a:lnTo>
                    <a:pt x="6350" y="260985"/>
                  </a:lnTo>
                  <a:lnTo>
                    <a:pt x="0" y="260985"/>
                  </a:lnTo>
                  <a:moveTo>
                    <a:pt x="12700" y="260985"/>
                  </a:moveTo>
                  <a:lnTo>
                    <a:pt x="12700" y="1834134"/>
                  </a:lnTo>
                  <a:lnTo>
                    <a:pt x="6350" y="1834134"/>
                  </a:lnTo>
                  <a:lnTo>
                    <a:pt x="12700" y="1834134"/>
                  </a:lnTo>
                  <a:cubicBezTo>
                    <a:pt x="12700" y="1971167"/>
                    <a:pt x="124333" y="2082419"/>
                    <a:pt x="262255" y="2082419"/>
                  </a:cubicBezTo>
                  <a:lnTo>
                    <a:pt x="10952480" y="2082419"/>
                  </a:lnTo>
                  <a:cubicBezTo>
                    <a:pt x="11090275" y="2082419"/>
                    <a:pt x="11202036" y="1971294"/>
                    <a:pt x="11202036" y="1834134"/>
                  </a:cubicBezTo>
                  <a:lnTo>
                    <a:pt x="11202036" y="260985"/>
                  </a:lnTo>
                  <a:cubicBezTo>
                    <a:pt x="11202035" y="123825"/>
                    <a:pt x="11090275" y="12700"/>
                    <a:pt x="10952480" y="12700"/>
                  </a:cubicBezTo>
                  <a:lnTo>
                    <a:pt x="262255" y="12700"/>
                  </a:lnTo>
                  <a:lnTo>
                    <a:pt x="262255" y="6350"/>
                  </a:lnTo>
                  <a:lnTo>
                    <a:pt x="262255" y="12700"/>
                  </a:lnTo>
                  <a:cubicBezTo>
                    <a:pt x="124333" y="12700"/>
                    <a:pt x="12700" y="123825"/>
                    <a:pt x="12700" y="260985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3" id="43" descr="preencoded.png"/>
          <p:cNvSpPr/>
          <p:nvPr/>
        </p:nvSpPr>
        <p:spPr>
          <a:xfrm flipH="false" flipV="false" rot="0">
            <a:off x="4794051" y="8194625"/>
            <a:ext cx="298251" cy="298251"/>
          </a:xfrm>
          <a:custGeom>
            <a:avLst/>
            <a:gdLst/>
            <a:ahLst/>
            <a:cxnLst/>
            <a:rect r="r" b="b" t="t" l="l"/>
            <a:pathLst>
              <a:path h="298251" w="298251">
                <a:moveTo>
                  <a:pt x="0" y="0"/>
                </a:moveTo>
                <a:lnTo>
                  <a:pt x="298251" y="0"/>
                </a:lnTo>
                <a:lnTo>
                  <a:pt x="298251" y="298251"/>
                </a:lnTo>
                <a:lnTo>
                  <a:pt x="0" y="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7812" r="0" b="-7812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9356080" y="7774930"/>
            <a:ext cx="2652117" cy="3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Display Results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356080" y="8147894"/>
            <a:ext cx="7977336" cy="76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GUI presents the detected disease, its probability score, and a clear "Healthy" or "Not Healthy" status.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2504" y="9277499"/>
            <a:ext cx="16802992" cy="4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entire diagnostic process is completed within mere seconds, providing fast, actionable insights.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DAG5waV2E_0</dc:identifier>
  <dcterms:modified xsi:type="dcterms:W3CDTF">2011-08-01T06:04:30Z</dcterms:modified>
  <cp:revision>1</cp:revision>
  <dc:title>AI-Chandrabindua_cropDisease</dc:title>
</cp:coreProperties>
</file>